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88"/>
  </p:notesMasterIdLst>
  <p:sldIdLst>
    <p:sldId id="256" r:id="rId2"/>
    <p:sldId id="272" r:id="rId3"/>
    <p:sldId id="273" r:id="rId4"/>
    <p:sldId id="271" r:id="rId5"/>
    <p:sldId id="277" r:id="rId6"/>
    <p:sldId id="275" r:id="rId7"/>
    <p:sldId id="274" r:id="rId8"/>
    <p:sldId id="276" r:id="rId9"/>
    <p:sldId id="257" r:id="rId10"/>
    <p:sldId id="259" r:id="rId11"/>
    <p:sldId id="278" r:id="rId12"/>
    <p:sldId id="280" r:id="rId13"/>
    <p:sldId id="279" r:id="rId14"/>
    <p:sldId id="269" r:id="rId15"/>
    <p:sldId id="281" r:id="rId16"/>
    <p:sldId id="282" r:id="rId17"/>
    <p:sldId id="260" r:id="rId18"/>
    <p:sldId id="283" r:id="rId19"/>
    <p:sldId id="262" r:id="rId20"/>
    <p:sldId id="263" r:id="rId21"/>
    <p:sldId id="264" r:id="rId22"/>
    <p:sldId id="265" r:id="rId23"/>
    <p:sldId id="286" r:id="rId24"/>
    <p:sldId id="266" r:id="rId25"/>
    <p:sldId id="285" r:id="rId26"/>
    <p:sldId id="284" r:id="rId27"/>
    <p:sldId id="294" r:id="rId28"/>
    <p:sldId id="292" r:id="rId29"/>
    <p:sldId id="289" r:id="rId30"/>
    <p:sldId id="293" r:id="rId31"/>
    <p:sldId id="290" r:id="rId32"/>
    <p:sldId id="291" r:id="rId33"/>
    <p:sldId id="295" r:id="rId34"/>
    <p:sldId id="297" r:id="rId35"/>
    <p:sldId id="296" r:id="rId36"/>
    <p:sldId id="300" r:id="rId37"/>
    <p:sldId id="287" r:id="rId38"/>
    <p:sldId id="288" r:id="rId39"/>
    <p:sldId id="301" r:id="rId40"/>
    <p:sldId id="302" r:id="rId41"/>
    <p:sldId id="303" r:id="rId42"/>
    <p:sldId id="304" r:id="rId43"/>
    <p:sldId id="309" r:id="rId44"/>
    <p:sldId id="310" r:id="rId45"/>
    <p:sldId id="305" r:id="rId46"/>
    <p:sldId id="306" r:id="rId47"/>
    <p:sldId id="307" r:id="rId48"/>
    <p:sldId id="308" r:id="rId49"/>
    <p:sldId id="340" r:id="rId50"/>
    <p:sldId id="341" r:id="rId51"/>
    <p:sldId id="342" r:id="rId52"/>
    <p:sldId id="343" r:id="rId53"/>
    <p:sldId id="335" r:id="rId54"/>
    <p:sldId id="311" r:id="rId55"/>
    <p:sldId id="337" r:id="rId56"/>
    <p:sldId id="336" r:id="rId57"/>
    <p:sldId id="338" r:id="rId58"/>
    <p:sldId id="313" r:id="rId59"/>
    <p:sldId id="312" r:id="rId60"/>
    <p:sldId id="314" r:id="rId61"/>
    <p:sldId id="339" r:id="rId62"/>
    <p:sldId id="316" r:id="rId63"/>
    <p:sldId id="317" r:id="rId64"/>
    <p:sldId id="318" r:id="rId65"/>
    <p:sldId id="319" r:id="rId66"/>
    <p:sldId id="326" r:id="rId67"/>
    <p:sldId id="320" r:id="rId68"/>
    <p:sldId id="321" r:id="rId69"/>
    <p:sldId id="322" r:id="rId70"/>
    <p:sldId id="323" r:id="rId71"/>
    <p:sldId id="327" r:id="rId72"/>
    <p:sldId id="328" r:id="rId73"/>
    <p:sldId id="324" r:id="rId74"/>
    <p:sldId id="325" r:id="rId75"/>
    <p:sldId id="329" r:id="rId76"/>
    <p:sldId id="331" r:id="rId77"/>
    <p:sldId id="345" r:id="rId78"/>
    <p:sldId id="346" r:id="rId79"/>
    <p:sldId id="347" r:id="rId80"/>
    <p:sldId id="348" r:id="rId81"/>
    <p:sldId id="352" r:id="rId82"/>
    <p:sldId id="349" r:id="rId83"/>
    <p:sldId id="350" r:id="rId84"/>
    <p:sldId id="353" r:id="rId85"/>
    <p:sldId id="354" r:id="rId86"/>
    <p:sldId id="344" r:id="rId8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EA3CC9A-B9B5-40FD-8CC3-1219500B7695}">
          <p14:sldIdLst>
            <p14:sldId id="256"/>
            <p14:sldId id="272"/>
            <p14:sldId id="273"/>
            <p14:sldId id="271"/>
            <p14:sldId id="277"/>
            <p14:sldId id="275"/>
            <p14:sldId id="274"/>
            <p14:sldId id="276"/>
            <p14:sldId id="257"/>
            <p14:sldId id="259"/>
            <p14:sldId id="278"/>
            <p14:sldId id="280"/>
            <p14:sldId id="279"/>
            <p14:sldId id="269"/>
            <p14:sldId id="281"/>
            <p14:sldId id="282"/>
            <p14:sldId id="260"/>
            <p14:sldId id="283"/>
            <p14:sldId id="262"/>
            <p14:sldId id="263"/>
            <p14:sldId id="264"/>
            <p14:sldId id="265"/>
            <p14:sldId id="286"/>
            <p14:sldId id="266"/>
            <p14:sldId id="285"/>
            <p14:sldId id="284"/>
            <p14:sldId id="294"/>
            <p14:sldId id="292"/>
            <p14:sldId id="289"/>
            <p14:sldId id="293"/>
            <p14:sldId id="290"/>
            <p14:sldId id="291"/>
            <p14:sldId id="295"/>
            <p14:sldId id="297"/>
            <p14:sldId id="296"/>
            <p14:sldId id="300"/>
            <p14:sldId id="287"/>
            <p14:sldId id="288"/>
            <p14:sldId id="301"/>
            <p14:sldId id="302"/>
            <p14:sldId id="303"/>
            <p14:sldId id="304"/>
            <p14:sldId id="309"/>
            <p14:sldId id="310"/>
            <p14:sldId id="305"/>
            <p14:sldId id="306"/>
            <p14:sldId id="307"/>
            <p14:sldId id="308"/>
            <p14:sldId id="340"/>
            <p14:sldId id="341"/>
            <p14:sldId id="342"/>
            <p14:sldId id="343"/>
            <p14:sldId id="335"/>
            <p14:sldId id="311"/>
            <p14:sldId id="337"/>
            <p14:sldId id="336"/>
            <p14:sldId id="338"/>
            <p14:sldId id="313"/>
            <p14:sldId id="312"/>
            <p14:sldId id="314"/>
            <p14:sldId id="339"/>
            <p14:sldId id="316"/>
            <p14:sldId id="317"/>
            <p14:sldId id="318"/>
            <p14:sldId id="319"/>
            <p14:sldId id="326"/>
            <p14:sldId id="320"/>
            <p14:sldId id="321"/>
            <p14:sldId id="322"/>
            <p14:sldId id="323"/>
            <p14:sldId id="327"/>
            <p14:sldId id="328"/>
            <p14:sldId id="324"/>
            <p14:sldId id="325"/>
            <p14:sldId id="329"/>
            <p14:sldId id="331"/>
            <p14:sldId id="345"/>
            <p14:sldId id="346"/>
            <p14:sldId id="347"/>
          </p14:sldIdLst>
        </p14:section>
        <p14:section name="Untitled Section" id="{F5CA54F6-9CEF-4A20-868E-858BA1484D70}">
          <p14:sldIdLst>
            <p14:sldId id="348"/>
            <p14:sldId id="352"/>
            <p14:sldId id="349"/>
            <p14:sldId id="350"/>
            <p14:sldId id="353"/>
            <p14:sldId id="354"/>
            <p14:sldId id="34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49" autoAdjust="0"/>
    <p:restoredTop sz="89066" autoAdjust="0"/>
  </p:normalViewPr>
  <p:slideViewPr>
    <p:cSldViewPr snapToGrid="0">
      <p:cViewPr varScale="1">
        <p:scale>
          <a:sx n="60" d="100"/>
          <a:sy n="60" d="100"/>
        </p:scale>
        <p:origin x="1134" y="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FBBFD9-D652-4354-A4B2-7F5B8F290672}" type="doc">
      <dgm:prSet loTypeId="urn:microsoft.com/office/officeart/2005/8/layout/hList9" loCatId="list" qsTypeId="urn:microsoft.com/office/officeart/2005/8/quickstyle/simple1" qsCatId="simple" csTypeId="urn:microsoft.com/office/officeart/2005/8/colors/accent1_2" csCatId="accent1" phldr="1"/>
      <dgm:spPr/>
      <dgm:t>
        <a:bodyPr/>
        <a:lstStyle/>
        <a:p>
          <a:endParaRPr lang="en-US"/>
        </a:p>
      </dgm:t>
    </dgm:pt>
    <dgm:pt modelId="{BE4307F0-8AA3-4702-A4DC-DF435E878D02}">
      <dgm:prSet phldrT="[Text]"/>
      <dgm:spPr/>
      <dgm:t>
        <a:bodyPr/>
        <a:lstStyle/>
        <a:p>
          <a:r>
            <a:rPr lang="en-US" dirty="0" err="1"/>
            <a:t>Cấp</a:t>
          </a:r>
          <a:r>
            <a:rPr lang="en-US" dirty="0"/>
            <a:t> </a:t>
          </a:r>
        </a:p>
      </dgm:t>
    </dgm:pt>
    <dgm:pt modelId="{0797A04B-8C2C-4B4E-A23F-AF7F7C9D9BC0}" type="parTrans" cxnId="{E14D91D2-3E55-4E16-81C3-A1416E253616}">
      <dgm:prSet/>
      <dgm:spPr/>
      <dgm:t>
        <a:bodyPr/>
        <a:lstStyle/>
        <a:p>
          <a:endParaRPr lang="en-US"/>
        </a:p>
      </dgm:t>
    </dgm:pt>
    <dgm:pt modelId="{1B749DEB-4998-4D79-8028-86D87F8A4400}" type="sibTrans" cxnId="{E14D91D2-3E55-4E16-81C3-A1416E253616}">
      <dgm:prSet/>
      <dgm:spPr/>
      <dgm:t>
        <a:bodyPr/>
        <a:lstStyle/>
        <a:p>
          <a:endParaRPr lang="en-US"/>
        </a:p>
      </dgm:t>
    </dgm:pt>
    <dgm:pt modelId="{D6490182-128A-46D9-96C1-8363179C985D}">
      <dgm:prSet phldrT="[Text]" custT="1"/>
      <dgm:spPr/>
      <dgm:t>
        <a:bodyPr/>
        <a:lstStyle/>
        <a:p>
          <a:pPr algn="l">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Transfusion-related acute lung injury (&lt;0.01%)</a:t>
          </a:r>
        </a:p>
        <a:p>
          <a:pPr algn="l">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Volume overload (TACO) (&lt;1%)</a:t>
          </a:r>
        </a:p>
        <a:p>
          <a:pPr algn="l">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Acute hemolysis (</a:t>
          </a:r>
          <a:r>
            <a:rPr lang="en-US" sz="2400" b="0" i="0" dirty="0">
              <a:latin typeface="Times New Roman" panose="02020603050405020304" pitchFamily="18" charset="0"/>
              <a:cs typeface="Times New Roman" panose="02020603050405020304" pitchFamily="18" charset="0"/>
            </a:rPr>
            <a:t>1:76,000)</a:t>
          </a:r>
          <a:endParaRPr lang="en-US" sz="2400" b="1" dirty="0">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Anaphylaxis (</a:t>
          </a:r>
          <a:r>
            <a:rPr lang="en-US" sz="2400" b="0" i="0" dirty="0">
              <a:latin typeface="Times New Roman" panose="02020603050405020304" pitchFamily="18" charset="0"/>
              <a:cs typeface="Times New Roman" panose="02020603050405020304" pitchFamily="18" charset="0"/>
            </a:rPr>
            <a:t>1:20,000 tới1:50,000)</a:t>
          </a:r>
          <a:endParaRPr lang="en-US" sz="2400" b="1" dirty="0">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Sepsis (</a:t>
          </a:r>
          <a:r>
            <a:rPr lang="en-US" sz="2400" b="0" i="0" dirty="0">
              <a:latin typeface="Times New Roman" panose="02020603050405020304" pitchFamily="18" charset="0"/>
              <a:cs typeface="Times New Roman" panose="02020603050405020304" pitchFamily="18" charset="0"/>
            </a:rPr>
            <a:t>1:50,000 PLT; 1:5,000,000 RBCs)</a:t>
          </a:r>
          <a:endParaRPr lang="en-US" sz="2400" b="1" dirty="0">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Urticaria (1-3%)</a:t>
          </a:r>
        </a:p>
        <a:p>
          <a:pPr algn="l">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Febrile nonhemolytic reactions (0.1-1%)</a:t>
          </a:r>
        </a:p>
        <a:p>
          <a:pPr algn="l">
            <a:buFont typeface="Arial" panose="020B0604020202020204" pitchFamily="34" charset="0"/>
            <a:buChar char="•"/>
          </a:pPr>
          <a:r>
            <a:rPr lang="en-US" sz="2400" b="0" i="0" dirty="0">
              <a:latin typeface="Times New Roman" panose="02020603050405020304" pitchFamily="18" charset="0"/>
              <a:cs typeface="Times New Roman" panose="02020603050405020304" pitchFamily="18" charset="0"/>
            </a:rPr>
            <a:t>Primary hypotensive reactions (</a:t>
          </a:r>
          <a:r>
            <a:rPr lang="en-US" sz="2400" b="0" i="0" dirty="0" err="1">
              <a:latin typeface="Times New Roman" panose="02020603050405020304" pitchFamily="18" charset="0"/>
              <a:cs typeface="Times New Roman" panose="02020603050405020304" pitchFamily="18" charset="0"/>
            </a:rPr>
            <a:t>rất</a:t>
          </a:r>
          <a:r>
            <a:rPr lang="en-US" sz="2400" b="0" i="0" dirty="0">
              <a:latin typeface="Times New Roman" panose="02020603050405020304" pitchFamily="18" charset="0"/>
              <a:cs typeface="Times New Roman" panose="02020603050405020304" pitchFamily="18" charset="0"/>
            </a:rPr>
            <a:t> </a:t>
          </a:r>
          <a:r>
            <a:rPr lang="en-US" sz="2400" b="0" i="0" dirty="0" err="1">
              <a:latin typeface="Times New Roman" panose="02020603050405020304" pitchFamily="18" charset="0"/>
              <a:cs typeface="Times New Roman" panose="02020603050405020304" pitchFamily="18" charset="0"/>
            </a:rPr>
            <a:t>hiếm</a:t>
          </a:r>
          <a:r>
            <a:rPr lang="en-US" sz="2400" b="0" i="0" dirty="0">
              <a:latin typeface="Times New Roman" panose="02020603050405020304" pitchFamily="18" charset="0"/>
              <a:cs typeface="Times New Roman" panose="02020603050405020304" pitchFamily="18" charset="0"/>
            </a:rPr>
            <a:t>)</a:t>
          </a:r>
          <a:endParaRPr lang="en-US" sz="2400" b="0" dirty="0">
            <a:latin typeface="Times New Roman" panose="02020603050405020304" pitchFamily="18" charset="0"/>
            <a:cs typeface="Times New Roman" panose="02020603050405020304" pitchFamily="18" charset="0"/>
          </a:endParaRPr>
        </a:p>
      </dgm:t>
    </dgm:pt>
    <dgm:pt modelId="{CB26CE1A-FC11-4F2E-9E20-07EC4767E04B}" type="parTrans" cxnId="{C022514E-910B-4DBF-86E6-358C142FA895}">
      <dgm:prSet/>
      <dgm:spPr/>
      <dgm:t>
        <a:bodyPr/>
        <a:lstStyle/>
        <a:p>
          <a:endParaRPr lang="en-US"/>
        </a:p>
      </dgm:t>
    </dgm:pt>
    <dgm:pt modelId="{E4066BF4-6F57-42DF-B6B1-336FBA13A9F3}" type="sibTrans" cxnId="{C022514E-910B-4DBF-86E6-358C142FA895}">
      <dgm:prSet/>
      <dgm:spPr/>
      <dgm:t>
        <a:bodyPr/>
        <a:lstStyle/>
        <a:p>
          <a:endParaRPr lang="en-US"/>
        </a:p>
      </dgm:t>
    </dgm:pt>
    <dgm:pt modelId="{C70BEB73-DB94-48CD-8B5B-E318D3EF7D80}" type="pres">
      <dgm:prSet presAssocID="{9CFBBFD9-D652-4354-A4B2-7F5B8F290672}" presName="list" presStyleCnt="0">
        <dgm:presLayoutVars>
          <dgm:dir/>
          <dgm:animLvl val="lvl"/>
        </dgm:presLayoutVars>
      </dgm:prSet>
      <dgm:spPr/>
    </dgm:pt>
    <dgm:pt modelId="{489D657F-630B-483D-A0BA-4145FC1DA256}" type="pres">
      <dgm:prSet presAssocID="{BE4307F0-8AA3-4702-A4DC-DF435E878D02}" presName="posSpace" presStyleCnt="0"/>
      <dgm:spPr/>
    </dgm:pt>
    <dgm:pt modelId="{43087AEA-5E86-484B-A4EA-3E178933D552}" type="pres">
      <dgm:prSet presAssocID="{BE4307F0-8AA3-4702-A4DC-DF435E878D02}" presName="vertFlow" presStyleCnt="0"/>
      <dgm:spPr/>
    </dgm:pt>
    <dgm:pt modelId="{25DF7F8F-6A55-49E2-8718-66C0ACA3EE75}" type="pres">
      <dgm:prSet presAssocID="{BE4307F0-8AA3-4702-A4DC-DF435E878D02}" presName="topSpace" presStyleCnt="0"/>
      <dgm:spPr/>
    </dgm:pt>
    <dgm:pt modelId="{41F3608A-6954-4A30-9335-6789E2B312E1}" type="pres">
      <dgm:prSet presAssocID="{BE4307F0-8AA3-4702-A4DC-DF435E878D02}" presName="firstComp" presStyleCnt="0"/>
      <dgm:spPr/>
    </dgm:pt>
    <dgm:pt modelId="{EE7D81DB-3052-4352-A4B7-01D10437357D}" type="pres">
      <dgm:prSet presAssocID="{BE4307F0-8AA3-4702-A4DC-DF435E878D02}" presName="firstChild" presStyleLbl="bgAccFollowNode1" presStyleIdx="0" presStyleCnt="1" custScaleX="174631" custScaleY="249804" custLinFactNeighborX="-37373" custLinFactNeighborY="-4337"/>
      <dgm:spPr/>
    </dgm:pt>
    <dgm:pt modelId="{FC3DDD70-477F-4DD2-90F0-0A91BCDF36F0}" type="pres">
      <dgm:prSet presAssocID="{BE4307F0-8AA3-4702-A4DC-DF435E878D02}" presName="firstChildTx" presStyleLbl="bgAccFollowNode1" presStyleIdx="0" presStyleCnt="1">
        <dgm:presLayoutVars>
          <dgm:bulletEnabled val="1"/>
        </dgm:presLayoutVars>
      </dgm:prSet>
      <dgm:spPr/>
    </dgm:pt>
    <dgm:pt modelId="{466A17B7-E44E-4A78-BDE6-139DD24601B7}" type="pres">
      <dgm:prSet presAssocID="{BE4307F0-8AA3-4702-A4DC-DF435E878D02}" presName="negSpace" presStyleCnt="0"/>
      <dgm:spPr/>
    </dgm:pt>
    <dgm:pt modelId="{7DAF6594-35E4-483C-9EEB-B47674E7AC67}" type="pres">
      <dgm:prSet presAssocID="{BE4307F0-8AA3-4702-A4DC-DF435E878D02}" presName="circle" presStyleLbl="node1" presStyleIdx="0" presStyleCnt="1" custLinFactX="-100000" custLinFactNeighborX="-118410" custLinFactNeighborY="-14754"/>
      <dgm:spPr/>
    </dgm:pt>
  </dgm:ptLst>
  <dgm:cxnLst>
    <dgm:cxn modelId="{C022514E-910B-4DBF-86E6-358C142FA895}" srcId="{BE4307F0-8AA3-4702-A4DC-DF435E878D02}" destId="{D6490182-128A-46D9-96C1-8363179C985D}" srcOrd="0" destOrd="0" parTransId="{CB26CE1A-FC11-4F2E-9E20-07EC4767E04B}" sibTransId="{E4066BF4-6F57-42DF-B6B1-336FBA13A9F3}"/>
    <dgm:cxn modelId="{F1AFA052-E061-49C7-B1AC-1461C67CABB5}" type="presOf" srcId="{9CFBBFD9-D652-4354-A4B2-7F5B8F290672}" destId="{C70BEB73-DB94-48CD-8B5B-E318D3EF7D80}" srcOrd="0" destOrd="0" presId="urn:microsoft.com/office/officeart/2005/8/layout/hList9"/>
    <dgm:cxn modelId="{E7C4AC57-E538-4EB2-83C1-B9C10B5B6B67}" type="presOf" srcId="{D6490182-128A-46D9-96C1-8363179C985D}" destId="{EE7D81DB-3052-4352-A4B7-01D10437357D}" srcOrd="0" destOrd="0" presId="urn:microsoft.com/office/officeart/2005/8/layout/hList9"/>
    <dgm:cxn modelId="{E3E3F99E-B93C-443D-BD0F-F7E8CE21919E}" type="presOf" srcId="{BE4307F0-8AA3-4702-A4DC-DF435E878D02}" destId="{7DAF6594-35E4-483C-9EEB-B47674E7AC67}" srcOrd="0" destOrd="0" presId="urn:microsoft.com/office/officeart/2005/8/layout/hList9"/>
    <dgm:cxn modelId="{E14D91D2-3E55-4E16-81C3-A1416E253616}" srcId="{9CFBBFD9-D652-4354-A4B2-7F5B8F290672}" destId="{BE4307F0-8AA3-4702-A4DC-DF435E878D02}" srcOrd="0" destOrd="0" parTransId="{0797A04B-8C2C-4B4E-A23F-AF7F7C9D9BC0}" sibTransId="{1B749DEB-4998-4D79-8028-86D87F8A4400}"/>
    <dgm:cxn modelId="{D3CD4FEA-7D54-4462-AE50-B35C334E2F96}" type="presOf" srcId="{D6490182-128A-46D9-96C1-8363179C985D}" destId="{FC3DDD70-477F-4DD2-90F0-0A91BCDF36F0}" srcOrd="1" destOrd="0" presId="urn:microsoft.com/office/officeart/2005/8/layout/hList9"/>
    <dgm:cxn modelId="{91FB4AFA-294D-48C9-93D3-5BE30CE873D5}" type="presParOf" srcId="{C70BEB73-DB94-48CD-8B5B-E318D3EF7D80}" destId="{489D657F-630B-483D-A0BA-4145FC1DA256}" srcOrd="0" destOrd="0" presId="urn:microsoft.com/office/officeart/2005/8/layout/hList9"/>
    <dgm:cxn modelId="{E1AA50F2-90B2-4B99-89A9-F61DFA6F2A8D}" type="presParOf" srcId="{C70BEB73-DB94-48CD-8B5B-E318D3EF7D80}" destId="{43087AEA-5E86-484B-A4EA-3E178933D552}" srcOrd="1" destOrd="0" presId="urn:microsoft.com/office/officeart/2005/8/layout/hList9"/>
    <dgm:cxn modelId="{A1D929BB-142F-4976-828C-799EABA6E3AD}" type="presParOf" srcId="{43087AEA-5E86-484B-A4EA-3E178933D552}" destId="{25DF7F8F-6A55-49E2-8718-66C0ACA3EE75}" srcOrd="0" destOrd="0" presId="urn:microsoft.com/office/officeart/2005/8/layout/hList9"/>
    <dgm:cxn modelId="{0FFC3B8E-DEA4-4A06-A2FD-7D21E0A6D313}" type="presParOf" srcId="{43087AEA-5E86-484B-A4EA-3E178933D552}" destId="{41F3608A-6954-4A30-9335-6789E2B312E1}" srcOrd="1" destOrd="0" presId="urn:microsoft.com/office/officeart/2005/8/layout/hList9"/>
    <dgm:cxn modelId="{487A61CE-0AF8-4674-8F59-1302F23579B1}" type="presParOf" srcId="{41F3608A-6954-4A30-9335-6789E2B312E1}" destId="{EE7D81DB-3052-4352-A4B7-01D10437357D}" srcOrd="0" destOrd="0" presId="urn:microsoft.com/office/officeart/2005/8/layout/hList9"/>
    <dgm:cxn modelId="{E58D2F1C-5B17-4DE3-8666-60EE2BE4C541}" type="presParOf" srcId="{41F3608A-6954-4A30-9335-6789E2B312E1}" destId="{FC3DDD70-477F-4DD2-90F0-0A91BCDF36F0}" srcOrd="1" destOrd="0" presId="urn:microsoft.com/office/officeart/2005/8/layout/hList9"/>
    <dgm:cxn modelId="{3167A799-AB15-4FDF-B561-99E649CA3386}" type="presParOf" srcId="{C70BEB73-DB94-48CD-8B5B-E318D3EF7D80}" destId="{466A17B7-E44E-4A78-BDE6-139DD24601B7}" srcOrd="2" destOrd="0" presId="urn:microsoft.com/office/officeart/2005/8/layout/hList9"/>
    <dgm:cxn modelId="{6B2D6EC1-34CA-4CD3-9794-F70968B44227}" type="presParOf" srcId="{C70BEB73-DB94-48CD-8B5B-E318D3EF7D80}" destId="{7DAF6594-35E4-483C-9EEB-B47674E7AC67}" srcOrd="3" destOrd="0" presId="urn:microsoft.com/office/officeart/2005/8/layout/hList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D81DB-3052-4352-A4B7-01D10437357D}">
      <dsp:nvSpPr>
        <dsp:cNvPr id="0" name=""/>
        <dsp:cNvSpPr/>
      </dsp:nvSpPr>
      <dsp:spPr>
        <a:xfrm>
          <a:off x="442902" y="577562"/>
          <a:ext cx="7369117" cy="4026224"/>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70688" rIns="170688" bIns="170688" numCol="1" spcCol="1270" anchor="ctr"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b="1" kern="1200" dirty="0">
              <a:latin typeface="Times New Roman" panose="02020603050405020304" pitchFamily="18" charset="0"/>
              <a:cs typeface="Times New Roman" panose="02020603050405020304" pitchFamily="18" charset="0"/>
            </a:rPr>
            <a:t>Transfusion-related acute lung injury (&lt;0.01%)</a:t>
          </a:r>
        </a:p>
        <a:p>
          <a:pPr marL="0" lvl="0" indent="0" algn="l" defTabSz="1066800">
            <a:lnSpc>
              <a:spcPct val="90000"/>
            </a:lnSpc>
            <a:spcBef>
              <a:spcPct val="0"/>
            </a:spcBef>
            <a:spcAft>
              <a:spcPct val="35000"/>
            </a:spcAft>
            <a:buFont typeface="Arial" panose="020B0604020202020204" pitchFamily="34" charset="0"/>
            <a:buNone/>
          </a:pPr>
          <a:r>
            <a:rPr lang="en-US" sz="2400" b="1" kern="1200" dirty="0">
              <a:latin typeface="Times New Roman" panose="02020603050405020304" pitchFamily="18" charset="0"/>
              <a:cs typeface="Times New Roman" panose="02020603050405020304" pitchFamily="18" charset="0"/>
            </a:rPr>
            <a:t>Volume overload (TACO) (&lt;1%)</a:t>
          </a:r>
        </a:p>
        <a:p>
          <a:pPr marL="0" lvl="0" indent="0" algn="l" defTabSz="1066800">
            <a:lnSpc>
              <a:spcPct val="90000"/>
            </a:lnSpc>
            <a:spcBef>
              <a:spcPct val="0"/>
            </a:spcBef>
            <a:spcAft>
              <a:spcPct val="35000"/>
            </a:spcAft>
            <a:buFont typeface="Arial" panose="020B0604020202020204" pitchFamily="34" charset="0"/>
            <a:buNone/>
          </a:pPr>
          <a:r>
            <a:rPr lang="en-US" sz="2400" b="1" kern="1200" dirty="0">
              <a:latin typeface="Times New Roman" panose="02020603050405020304" pitchFamily="18" charset="0"/>
              <a:cs typeface="Times New Roman" panose="02020603050405020304" pitchFamily="18" charset="0"/>
            </a:rPr>
            <a:t>Acute hemolysis (</a:t>
          </a:r>
          <a:r>
            <a:rPr lang="en-US" sz="2400" b="0" i="0" kern="1200" dirty="0">
              <a:latin typeface="Times New Roman" panose="02020603050405020304" pitchFamily="18" charset="0"/>
              <a:cs typeface="Times New Roman" panose="02020603050405020304" pitchFamily="18" charset="0"/>
            </a:rPr>
            <a:t>1:76,000)</a:t>
          </a:r>
          <a:endParaRPr lang="en-US" sz="2400" b="1" kern="1200" dirty="0">
            <a:latin typeface="Times New Roman" panose="02020603050405020304" pitchFamily="18" charset="0"/>
            <a:cs typeface="Times New Roman" panose="02020603050405020304" pitchFamily="18" charset="0"/>
          </a:endParaRPr>
        </a:p>
        <a:p>
          <a:pPr marL="0" lvl="0" indent="0" algn="l" defTabSz="1066800">
            <a:lnSpc>
              <a:spcPct val="90000"/>
            </a:lnSpc>
            <a:spcBef>
              <a:spcPct val="0"/>
            </a:spcBef>
            <a:spcAft>
              <a:spcPct val="35000"/>
            </a:spcAft>
            <a:buFont typeface="Arial" panose="020B0604020202020204" pitchFamily="34" charset="0"/>
            <a:buNone/>
          </a:pPr>
          <a:r>
            <a:rPr lang="en-US" sz="2400" b="1" kern="1200" dirty="0">
              <a:latin typeface="Times New Roman" panose="02020603050405020304" pitchFamily="18" charset="0"/>
              <a:cs typeface="Times New Roman" panose="02020603050405020304" pitchFamily="18" charset="0"/>
            </a:rPr>
            <a:t>Anaphylaxis (</a:t>
          </a:r>
          <a:r>
            <a:rPr lang="en-US" sz="2400" b="0" i="0" kern="1200" dirty="0">
              <a:latin typeface="Times New Roman" panose="02020603050405020304" pitchFamily="18" charset="0"/>
              <a:cs typeface="Times New Roman" panose="02020603050405020304" pitchFamily="18" charset="0"/>
            </a:rPr>
            <a:t>1:20,000 tới1:50,000)</a:t>
          </a:r>
          <a:endParaRPr lang="en-US" sz="2400" b="1" kern="1200" dirty="0">
            <a:latin typeface="Times New Roman" panose="02020603050405020304" pitchFamily="18" charset="0"/>
            <a:cs typeface="Times New Roman" panose="02020603050405020304" pitchFamily="18" charset="0"/>
          </a:endParaRPr>
        </a:p>
        <a:p>
          <a:pPr marL="0" lvl="0" indent="0" algn="l" defTabSz="1066800">
            <a:lnSpc>
              <a:spcPct val="90000"/>
            </a:lnSpc>
            <a:spcBef>
              <a:spcPct val="0"/>
            </a:spcBef>
            <a:spcAft>
              <a:spcPct val="35000"/>
            </a:spcAft>
            <a:buFont typeface="Arial" panose="020B0604020202020204" pitchFamily="34" charset="0"/>
            <a:buNone/>
          </a:pPr>
          <a:r>
            <a:rPr lang="en-US" sz="2400" b="1" kern="1200" dirty="0">
              <a:latin typeface="Times New Roman" panose="02020603050405020304" pitchFamily="18" charset="0"/>
              <a:cs typeface="Times New Roman" panose="02020603050405020304" pitchFamily="18" charset="0"/>
            </a:rPr>
            <a:t>Sepsis (</a:t>
          </a:r>
          <a:r>
            <a:rPr lang="en-US" sz="2400" b="0" i="0" kern="1200" dirty="0">
              <a:latin typeface="Times New Roman" panose="02020603050405020304" pitchFamily="18" charset="0"/>
              <a:cs typeface="Times New Roman" panose="02020603050405020304" pitchFamily="18" charset="0"/>
            </a:rPr>
            <a:t>1:50,000 PLT; 1:5,000,000 RBCs)</a:t>
          </a:r>
          <a:endParaRPr lang="en-US" sz="2400" b="1" kern="1200" dirty="0">
            <a:latin typeface="Times New Roman" panose="02020603050405020304" pitchFamily="18" charset="0"/>
            <a:cs typeface="Times New Roman" panose="02020603050405020304" pitchFamily="18" charset="0"/>
          </a:endParaRPr>
        </a:p>
        <a:p>
          <a:pPr marL="0" lvl="0" indent="0" algn="l" defTabSz="1066800">
            <a:lnSpc>
              <a:spcPct val="90000"/>
            </a:lnSpc>
            <a:spcBef>
              <a:spcPct val="0"/>
            </a:spcBef>
            <a:spcAft>
              <a:spcPct val="35000"/>
            </a:spcAft>
            <a:buFont typeface="Arial" panose="020B0604020202020204" pitchFamily="34" charset="0"/>
            <a:buNone/>
          </a:pPr>
          <a:r>
            <a:rPr lang="en-US" sz="2400" kern="1200" dirty="0">
              <a:latin typeface="Times New Roman" panose="02020603050405020304" pitchFamily="18" charset="0"/>
              <a:cs typeface="Times New Roman" panose="02020603050405020304" pitchFamily="18" charset="0"/>
            </a:rPr>
            <a:t>Urticaria (1-3%)</a:t>
          </a:r>
        </a:p>
        <a:p>
          <a:pPr marL="0" lvl="0" indent="0" algn="l" defTabSz="1066800">
            <a:lnSpc>
              <a:spcPct val="90000"/>
            </a:lnSpc>
            <a:spcBef>
              <a:spcPct val="0"/>
            </a:spcBef>
            <a:spcAft>
              <a:spcPct val="35000"/>
            </a:spcAft>
            <a:buFont typeface="Arial" panose="020B0604020202020204" pitchFamily="34" charset="0"/>
            <a:buNone/>
          </a:pPr>
          <a:r>
            <a:rPr lang="en-US" sz="2400" kern="1200" dirty="0">
              <a:latin typeface="Times New Roman" panose="02020603050405020304" pitchFamily="18" charset="0"/>
              <a:cs typeface="Times New Roman" panose="02020603050405020304" pitchFamily="18" charset="0"/>
            </a:rPr>
            <a:t>Febrile nonhemolytic reactions (0.1-1%)</a:t>
          </a:r>
        </a:p>
        <a:p>
          <a:pPr marL="0" lvl="0" indent="0" algn="l" defTabSz="1066800">
            <a:lnSpc>
              <a:spcPct val="90000"/>
            </a:lnSpc>
            <a:spcBef>
              <a:spcPct val="0"/>
            </a:spcBef>
            <a:spcAft>
              <a:spcPct val="35000"/>
            </a:spcAft>
            <a:buFont typeface="Arial" panose="020B0604020202020204" pitchFamily="34" charset="0"/>
            <a:buNone/>
          </a:pPr>
          <a:r>
            <a:rPr lang="en-US" sz="2400" b="0" i="0" kern="1200" dirty="0">
              <a:latin typeface="Times New Roman" panose="02020603050405020304" pitchFamily="18" charset="0"/>
              <a:cs typeface="Times New Roman" panose="02020603050405020304" pitchFamily="18" charset="0"/>
            </a:rPr>
            <a:t>Primary hypotensive reactions (</a:t>
          </a:r>
          <a:r>
            <a:rPr lang="en-US" sz="2400" b="0" i="0" kern="1200" dirty="0" err="1">
              <a:latin typeface="Times New Roman" panose="02020603050405020304" pitchFamily="18" charset="0"/>
              <a:cs typeface="Times New Roman" panose="02020603050405020304" pitchFamily="18" charset="0"/>
            </a:rPr>
            <a:t>rất</a:t>
          </a:r>
          <a:r>
            <a:rPr lang="en-US" sz="2400" b="0" i="0" kern="1200" dirty="0">
              <a:latin typeface="Times New Roman" panose="02020603050405020304" pitchFamily="18" charset="0"/>
              <a:cs typeface="Times New Roman" panose="02020603050405020304" pitchFamily="18" charset="0"/>
            </a:rPr>
            <a:t> </a:t>
          </a:r>
          <a:r>
            <a:rPr lang="en-US" sz="2400" b="0" i="0" kern="1200" dirty="0" err="1">
              <a:latin typeface="Times New Roman" panose="02020603050405020304" pitchFamily="18" charset="0"/>
              <a:cs typeface="Times New Roman" panose="02020603050405020304" pitchFamily="18" charset="0"/>
            </a:rPr>
            <a:t>hiếm</a:t>
          </a:r>
          <a:r>
            <a:rPr lang="en-US" sz="2400" b="0" i="0" kern="1200" dirty="0">
              <a:latin typeface="Times New Roman" panose="02020603050405020304" pitchFamily="18" charset="0"/>
              <a:cs typeface="Times New Roman" panose="02020603050405020304" pitchFamily="18" charset="0"/>
            </a:rPr>
            <a:t>)</a:t>
          </a:r>
          <a:endParaRPr lang="en-US" sz="2400" b="0" kern="1200" dirty="0">
            <a:latin typeface="Times New Roman" panose="02020603050405020304" pitchFamily="18" charset="0"/>
            <a:cs typeface="Times New Roman" panose="02020603050405020304" pitchFamily="18" charset="0"/>
          </a:endParaRPr>
        </a:p>
      </dsp:txBody>
      <dsp:txXfrm>
        <a:off x="1621961" y="577562"/>
        <a:ext cx="6190058" cy="4026224"/>
      </dsp:txXfrm>
    </dsp:sp>
    <dsp:sp modelId="{7DAF6594-35E4-483C-9EEB-B47674E7AC67}">
      <dsp:nvSpPr>
        <dsp:cNvPr id="0" name=""/>
        <dsp:cNvSpPr/>
      </dsp:nvSpPr>
      <dsp:spPr>
        <a:xfrm>
          <a:off x="0" y="0"/>
          <a:ext cx="1610948" cy="161094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400300">
            <a:lnSpc>
              <a:spcPct val="90000"/>
            </a:lnSpc>
            <a:spcBef>
              <a:spcPct val="0"/>
            </a:spcBef>
            <a:spcAft>
              <a:spcPct val="35000"/>
            </a:spcAft>
            <a:buNone/>
          </a:pPr>
          <a:r>
            <a:rPr lang="en-US" sz="5400" kern="1200" dirty="0" err="1"/>
            <a:t>Cấp</a:t>
          </a:r>
          <a:r>
            <a:rPr lang="en-US" sz="5400" kern="1200" dirty="0"/>
            <a:t> </a:t>
          </a:r>
        </a:p>
      </dsp:txBody>
      <dsp:txXfrm>
        <a:off x="235918" y="235918"/>
        <a:ext cx="1139112" cy="1139112"/>
      </dsp:txXfrm>
    </dsp:sp>
  </dsp:spTree>
</dsp:drawing>
</file>

<file path=ppt/diagrams/layout1.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591EAC-A88B-4DAC-8A3C-2BC764E88E08}" type="datetimeFigureOut">
              <a:rPr lang="en-US" smtClean="0"/>
              <a:t>16-May-19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A8695B-7B85-41CB-BA70-81384DCC5DDF}" type="slidenum">
              <a:rPr lang="en-US" smtClean="0"/>
              <a:t>‹#›</a:t>
            </a:fld>
            <a:endParaRPr lang="en-US"/>
          </a:p>
        </p:txBody>
      </p:sp>
    </p:spTree>
    <p:extLst>
      <p:ext uri="{BB962C8B-B14F-4D97-AF65-F5344CB8AC3E}">
        <p14:creationId xmlns:p14="http://schemas.microsoft.com/office/powerpoint/2010/main" val="3381781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dovepress.com/transfusion-associated-circulatory-overload-taco-prevention-management-peer-reviewed-fulltext-article-IJCTM#ref15"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most commonly of the Rhesus, Kidd, Duffy, Kell, and MNSs system</a:t>
            </a:r>
          </a:p>
          <a:p>
            <a:r>
              <a:rPr lang="en-US" dirty="0"/>
              <a:t>DHTRs most commonly present one to two weeks after transfusion of RBCs, although the interval can range from 3 to 30 days. These reactions are most commonly due to an anamnestic response to a foreign RBC antigen to which the recipient was previously exposed. Common routes of previous exposure include prior transfusions and pregnancy; less common routes include hematopoietic cell or solid organ transplantation, or sharing of intravenous needles [6]. RBC antigens most commonly responsible for DHTRs include those of the Kidd or Rh system (</a:t>
            </a:r>
            <a:r>
              <a:rPr lang="en-US" dirty="0" err="1"/>
              <a:t>uptodate</a:t>
            </a:r>
            <a:r>
              <a:rPr lang="en-US" dirty="0"/>
              <a:t>)</a:t>
            </a:r>
          </a:p>
        </p:txBody>
      </p:sp>
      <p:sp>
        <p:nvSpPr>
          <p:cNvPr id="4" name="Slide Number Placeholder 3"/>
          <p:cNvSpPr>
            <a:spLocks noGrp="1"/>
          </p:cNvSpPr>
          <p:nvPr>
            <p:ph type="sldNum" sz="quarter" idx="5"/>
          </p:nvPr>
        </p:nvSpPr>
        <p:spPr/>
        <p:txBody>
          <a:bodyPr/>
          <a:lstStyle/>
          <a:p>
            <a:fld id="{53A8695B-7B85-41CB-BA70-81384DCC5DDF}" type="slidenum">
              <a:rPr lang="en-US" smtClean="0"/>
              <a:t>12</a:t>
            </a:fld>
            <a:endParaRPr lang="en-US"/>
          </a:p>
        </p:txBody>
      </p:sp>
    </p:spTree>
    <p:extLst>
      <p:ext uri="{BB962C8B-B14F-4D97-AF65-F5344CB8AC3E}">
        <p14:creationId xmlns:p14="http://schemas.microsoft.com/office/powerpoint/2010/main" val="3544980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Thestimulusforsynthesisandsecretionofleukocytederived</a:t>
            </a:r>
            <a:r>
              <a:rPr lang="en-US" dirty="0"/>
              <a:t> cytokines maybe, for example, contact activation of</a:t>
            </a:r>
          </a:p>
          <a:p>
            <a:r>
              <a:rPr lang="en-US" dirty="0" err="1"/>
              <a:t>monocytesafterthese</a:t>
            </a:r>
            <a:r>
              <a:rPr lang="en-US" dirty="0"/>
              <a:t> </a:t>
            </a:r>
            <a:r>
              <a:rPr lang="en-US" dirty="0" err="1"/>
              <a:t>cellsinteract</a:t>
            </a:r>
            <a:r>
              <a:rPr lang="en-US" dirty="0"/>
              <a:t> </a:t>
            </a:r>
            <a:r>
              <a:rPr lang="en-US" dirty="0" err="1"/>
              <a:t>withthe</a:t>
            </a:r>
            <a:r>
              <a:rPr lang="en-US" dirty="0"/>
              <a:t> </a:t>
            </a:r>
            <a:r>
              <a:rPr lang="en-US" dirty="0" err="1"/>
              <a:t>plasticofthe</a:t>
            </a:r>
            <a:r>
              <a:rPr lang="en-US" dirty="0"/>
              <a:t> storage</a:t>
            </a:r>
          </a:p>
          <a:p>
            <a:r>
              <a:rPr lang="en-US" dirty="0" err="1"/>
              <a:t>containersortubing</a:t>
            </a:r>
            <a:r>
              <a:rPr lang="en-US" dirty="0"/>
              <a:t>.</a:t>
            </a:r>
          </a:p>
          <a:p>
            <a:r>
              <a:rPr lang="en-US" dirty="0"/>
              <a:t>25</a:t>
            </a:r>
          </a:p>
          <a:p>
            <a:r>
              <a:rPr lang="en-US" dirty="0" err="1"/>
              <a:t>Otherpossibilitiesinclude</a:t>
            </a:r>
            <a:r>
              <a:rPr lang="en-US" dirty="0"/>
              <a:t> </a:t>
            </a:r>
            <a:r>
              <a:rPr lang="en-US" dirty="0" err="1"/>
              <a:t>thedirectstimu</a:t>
            </a:r>
            <a:r>
              <a:rPr lang="en-US" dirty="0"/>
              <a:t>­</a:t>
            </a:r>
          </a:p>
          <a:p>
            <a:r>
              <a:rPr lang="en-US" dirty="0"/>
              <a:t>latoryeffectsofC5aonPGE2orthestimulatoryeffectsofactivated</a:t>
            </a:r>
          </a:p>
          <a:p>
            <a:r>
              <a:rPr lang="en-US" dirty="0" err="1"/>
              <a:t>complementcomponentsonmonocytesorotherleukocytes</a:t>
            </a:r>
            <a:r>
              <a:rPr lang="en-US" dirty="0"/>
              <a:t> in the</a:t>
            </a:r>
          </a:p>
          <a:p>
            <a:r>
              <a:rPr lang="en-US" dirty="0" err="1"/>
              <a:t>bloodcomponentbag.Thepresenceofplateletderivedcytokines</a:t>
            </a:r>
            <a:endParaRPr lang="en-US" dirty="0"/>
          </a:p>
          <a:p>
            <a:r>
              <a:rPr lang="en-US" dirty="0"/>
              <a:t>(e.g., CD40L,RANTES,and TGF-</a:t>
            </a:r>
            <a:r>
              <a:rPr lang="el-GR" dirty="0"/>
              <a:t>β1)</a:t>
            </a:r>
            <a:r>
              <a:rPr lang="en-US" dirty="0"/>
              <a:t>in the </a:t>
            </a:r>
            <a:r>
              <a:rPr lang="en-US" dirty="0" err="1"/>
              <a:t>plasmaportionof</a:t>
            </a:r>
            <a:endParaRPr lang="en-US" dirty="0"/>
          </a:p>
          <a:p>
            <a:r>
              <a:rPr lang="en-US" dirty="0" err="1"/>
              <a:t>plateletconcentrateslikely</a:t>
            </a:r>
            <a:r>
              <a:rPr lang="en-US" dirty="0"/>
              <a:t> </a:t>
            </a:r>
            <a:r>
              <a:rPr lang="en-US" dirty="0" err="1"/>
              <a:t>resultsfromtheirreleasefrompreexist</a:t>
            </a:r>
            <a:r>
              <a:rPr lang="en-US" dirty="0"/>
              <a:t>­</a:t>
            </a:r>
          </a:p>
          <a:p>
            <a:r>
              <a:rPr lang="en-US" dirty="0" err="1"/>
              <a:t>ing</a:t>
            </a:r>
            <a:r>
              <a:rPr lang="en-US" dirty="0"/>
              <a:t> </a:t>
            </a:r>
            <a:r>
              <a:rPr lang="en-US" dirty="0" err="1"/>
              <a:t>stores,becausethe</a:t>
            </a:r>
            <a:r>
              <a:rPr lang="en-US" dirty="0"/>
              <a:t> </a:t>
            </a:r>
            <a:r>
              <a:rPr lang="en-US" dirty="0" err="1"/>
              <a:t>biosyntheticactivityofplateletsis</a:t>
            </a:r>
            <a:r>
              <a:rPr lang="en-US" dirty="0"/>
              <a:t> limited</a:t>
            </a:r>
          </a:p>
        </p:txBody>
      </p:sp>
      <p:sp>
        <p:nvSpPr>
          <p:cNvPr id="4" name="Slide Number Placeholder 3"/>
          <p:cNvSpPr>
            <a:spLocks noGrp="1"/>
          </p:cNvSpPr>
          <p:nvPr>
            <p:ph type="sldNum" sz="quarter" idx="5"/>
          </p:nvPr>
        </p:nvSpPr>
        <p:spPr/>
        <p:txBody>
          <a:bodyPr/>
          <a:lstStyle/>
          <a:p>
            <a:fld id="{53A8695B-7B85-41CB-BA70-81384DCC5DDF}" type="slidenum">
              <a:rPr lang="en-US" smtClean="0"/>
              <a:t>72</a:t>
            </a:fld>
            <a:endParaRPr lang="en-US"/>
          </a:p>
        </p:txBody>
      </p:sp>
    </p:spTree>
    <p:extLst>
      <p:ext uri="{BB962C8B-B14F-4D97-AF65-F5344CB8AC3E}">
        <p14:creationId xmlns:p14="http://schemas.microsoft.com/office/powerpoint/2010/main" val="1011890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model for neuronal action of the EP3 receptors(EP3Rs) in the fever response after systemic immune challenge. In response to</a:t>
            </a:r>
          </a:p>
          <a:p>
            <a:r>
              <a:rPr lang="en-US" dirty="0"/>
              <a:t>lipopolysaccharides or cytokines, prostaglandin E2 (PGE2) is generated by macrophages of the liver and lung and endothelial cells lining venules in the</a:t>
            </a:r>
          </a:p>
          <a:p>
            <a:r>
              <a:rPr lang="en-US" dirty="0"/>
              <a:t>brain. PGE2 is transported or diffuses across the blood–brain barrier and acts on EP3Rs in the median preoptic area(</a:t>
            </a:r>
            <a:r>
              <a:rPr lang="en-US" dirty="0" err="1"/>
              <a:t>MnPO</a:t>
            </a:r>
            <a:r>
              <a:rPr lang="en-US" dirty="0"/>
              <a:t>). </a:t>
            </a:r>
            <a:r>
              <a:rPr lang="en-US" dirty="0">
                <a:latin typeface="Times New Roman" panose="02020603050405020304" pitchFamily="18" charset="0"/>
                <a:cs typeface="Times New Roman" panose="02020603050405020304" pitchFamily="18" charset="0"/>
              </a:rPr>
              <a:t>These are hypothesized to</a:t>
            </a:r>
          </a:p>
          <a:p>
            <a:r>
              <a:rPr lang="en-US" dirty="0">
                <a:latin typeface="Times New Roman" panose="02020603050405020304" pitchFamily="18" charset="0"/>
                <a:cs typeface="Times New Roman" panose="02020603050405020304" pitchFamily="18" charset="0"/>
              </a:rPr>
              <a:t>Be GABAergic neurons that inhibit thermogenic systems in the hypothalamic </a:t>
            </a:r>
            <a:r>
              <a:rPr lang="en-US" dirty="0" err="1">
                <a:latin typeface="Times New Roman" panose="02020603050405020304" pitchFamily="18" charset="0"/>
                <a:cs typeface="Times New Roman" panose="02020603050405020304" pitchFamily="18" charset="0"/>
              </a:rPr>
              <a:t>paraventricularnucleus</a:t>
            </a:r>
            <a:r>
              <a:rPr lang="en-US" dirty="0">
                <a:latin typeface="Times New Roman" panose="02020603050405020304" pitchFamily="18" charset="0"/>
                <a:cs typeface="Times New Roman" panose="02020603050405020304" pitchFamily="18" charset="0"/>
              </a:rPr>
              <a:t>(PVH), the </a:t>
            </a:r>
            <a:r>
              <a:rPr lang="en-US" dirty="0" err="1">
                <a:latin typeface="Times New Roman" panose="02020603050405020304" pitchFamily="18" charset="0"/>
                <a:cs typeface="Times New Roman" panose="02020603050405020304" pitchFamily="18" charset="0"/>
              </a:rPr>
              <a:t>dorso</a:t>
            </a:r>
            <a:r>
              <a:rPr lang="en-US" dirty="0">
                <a:latin typeface="Times New Roman" panose="02020603050405020304" pitchFamily="18" charset="0"/>
                <a:cs typeface="Times New Roman" panose="02020603050405020304" pitchFamily="18" charset="0"/>
              </a:rPr>
              <a:t> medial nucleus/dorsal area</a:t>
            </a:r>
          </a:p>
          <a:p>
            <a:r>
              <a:rPr lang="en-US" dirty="0">
                <a:latin typeface="Times New Roman" panose="02020603050405020304" pitchFamily="18" charset="0"/>
                <a:cs typeface="Times New Roman" panose="02020603050405020304" pitchFamily="18" charset="0"/>
              </a:rPr>
              <a:t>(DMH/DHA), and the raphe pallidus nucleus in </a:t>
            </a:r>
            <a:r>
              <a:rPr lang="en-US" dirty="0" err="1">
                <a:latin typeface="Times New Roman" panose="02020603050405020304" pitchFamily="18" charset="0"/>
                <a:cs typeface="Times New Roman" panose="02020603050405020304" pitchFamily="18" charset="0"/>
              </a:rPr>
              <a:t>themedulla</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RPa</a:t>
            </a:r>
            <a:r>
              <a:rPr lang="en-US" dirty="0">
                <a:latin typeface="Times New Roman" panose="02020603050405020304" pitchFamily="18" charset="0"/>
                <a:cs typeface="Times New Roman" panose="02020603050405020304" pitchFamily="18" charset="0"/>
              </a:rPr>
              <a:t>).These thermogenic nuclei activate sympathetic </a:t>
            </a:r>
            <a:r>
              <a:rPr lang="en-US" dirty="0" err="1">
                <a:latin typeface="Times New Roman" panose="02020603050405020304" pitchFamily="18" charset="0"/>
                <a:cs typeface="Times New Roman" panose="02020603050405020304" pitchFamily="18" charset="0"/>
              </a:rPr>
              <a:t>preganglionicneuronsin</a:t>
            </a:r>
            <a:r>
              <a:rPr lang="en-US" dirty="0">
                <a:latin typeface="Times New Roman" panose="02020603050405020304" pitchFamily="18" charset="0"/>
                <a:cs typeface="Times New Roman" panose="02020603050405020304" pitchFamily="18" charset="0"/>
              </a:rPr>
              <a:t> the spinal</a:t>
            </a:r>
          </a:p>
          <a:p>
            <a:r>
              <a:rPr lang="en-US" dirty="0">
                <a:latin typeface="Times New Roman" panose="02020603050405020304" pitchFamily="18" charset="0"/>
                <a:cs typeface="Times New Roman" panose="02020603050405020304" pitchFamily="18" charset="0"/>
              </a:rPr>
              <a:t>cord, resulting in cutaneous vasoconstriction and activation of brown adipose tissue that ultimately raise body temperature.</a:t>
            </a:r>
          </a:p>
          <a:p>
            <a:r>
              <a:rPr lang="en-US" dirty="0" err="1">
                <a:latin typeface="Times New Roman" panose="02020603050405020304" pitchFamily="18" charset="0"/>
                <a:cs typeface="Times New Roman" panose="02020603050405020304" pitchFamily="18" charset="0"/>
              </a:rPr>
              <a:t>Source:Lazarusetal</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(2007).</a:t>
            </a:r>
          </a:p>
          <a:p>
            <a:r>
              <a:rPr lang="en-US" dirty="0">
                <a:latin typeface="Times New Roman" panose="02020603050405020304" pitchFamily="18" charset="0"/>
                <a:cs typeface="Times New Roman" panose="02020603050405020304" pitchFamily="18" charset="0"/>
              </a:rPr>
              <a:t>12</a:t>
            </a:r>
          </a:p>
          <a:p>
            <a:r>
              <a:rPr lang="en-US" dirty="0" err="1">
                <a:latin typeface="Times New Roman" panose="02020603050405020304" pitchFamily="18" charset="0"/>
                <a:cs typeface="Times New Roman" panose="02020603050405020304" pitchFamily="18" charset="0"/>
              </a:rPr>
              <a:t>ReproducedwithpermissionofNaturePublishing</a:t>
            </a:r>
            <a:r>
              <a:rPr lang="en-US" dirty="0">
                <a:latin typeface="Times New Roman" panose="02020603050405020304" pitchFamily="18" charset="0"/>
                <a:cs typeface="Times New Roman" panose="02020603050405020304" pitchFamily="18" charset="0"/>
              </a:rPr>
              <a:t>.</a:t>
            </a:r>
          </a:p>
        </p:txBody>
      </p:sp>
      <p:sp>
        <p:nvSpPr>
          <p:cNvPr id="4" name="Slide Number Placeholder 3"/>
          <p:cNvSpPr>
            <a:spLocks noGrp="1"/>
          </p:cNvSpPr>
          <p:nvPr>
            <p:ph type="sldNum" sz="quarter" idx="5"/>
          </p:nvPr>
        </p:nvSpPr>
        <p:spPr/>
        <p:txBody>
          <a:bodyPr/>
          <a:lstStyle/>
          <a:p>
            <a:fld id="{53A8695B-7B85-41CB-BA70-81384DCC5DDF}" type="slidenum">
              <a:rPr lang="en-US" smtClean="0"/>
              <a:t>73</a:t>
            </a:fld>
            <a:endParaRPr lang="en-US"/>
          </a:p>
        </p:txBody>
      </p:sp>
    </p:spTree>
    <p:extLst>
      <p:ext uri="{BB962C8B-B14F-4D97-AF65-F5344CB8AC3E}">
        <p14:creationId xmlns:p14="http://schemas.microsoft.com/office/powerpoint/2010/main" val="25383485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Citrat</a:t>
            </a:r>
            <a:r>
              <a:rPr lang="en-US" dirty="0"/>
              <a:t> đ</a:t>
            </a:r>
            <a:r>
              <a:rPr lang="vi-VN" dirty="0"/>
              <a:t>ư</a:t>
            </a:r>
            <a:r>
              <a:rPr lang="en-US" dirty="0" err="1"/>
              <a:t>ợc</a:t>
            </a:r>
            <a:r>
              <a:rPr lang="en-US" dirty="0"/>
              <a:t> CH </a:t>
            </a:r>
            <a:r>
              <a:rPr lang="en-US" dirty="0" err="1"/>
              <a:t>thành</a:t>
            </a:r>
            <a:r>
              <a:rPr lang="en-US" dirty="0"/>
              <a:t> </a:t>
            </a:r>
            <a:r>
              <a:rPr lang="en-US" dirty="0" err="1"/>
              <a:t>bicacbonat</a:t>
            </a:r>
            <a:r>
              <a:rPr lang="en-US" dirty="0"/>
              <a:t> ở </a:t>
            </a:r>
            <a:r>
              <a:rPr lang="en-US" dirty="0" err="1"/>
              <a:t>mô</a:t>
            </a:r>
            <a:r>
              <a:rPr lang="en-US" dirty="0"/>
              <a:t> </a:t>
            </a:r>
            <a:r>
              <a:rPr lang="en-US" dirty="0" err="1"/>
              <a:t>giàu</a:t>
            </a:r>
            <a:r>
              <a:rPr lang="en-US" dirty="0"/>
              <a:t> ty </a:t>
            </a:r>
            <a:r>
              <a:rPr lang="en-US" dirty="0" err="1"/>
              <a:t>thể</a:t>
            </a:r>
            <a:r>
              <a:rPr lang="en-US" dirty="0"/>
              <a:t>: </a:t>
            </a:r>
            <a:r>
              <a:rPr lang="en-US" dirty="0" err="1"/>
              <a:t>gan</a:t>
            </a:r>
            <a:r>
              <a:rPr lang="en-US" dirty="0"/>
              <a:t>, </a:t>
            </a:r>
            <a:r>
              <a:rPr lang="en-US" dirty="0" err="1"/>
              <a:t>thận</a:t>
            </a:r>
            <a:r>
              <a:rPr lang="en-US" dirty="0"/>
              <a:t> </a:t>
            </a:r>
            <a:r>
              <a:rPr lang="en-US" dirty="0" err="1"/>
              <a:t>và</a:t>
            </a:r>
            <a:r>
              <a:rPr lang="en-US" dirty="0"/>
              <a:t> c</a:t>
            </a:r>
            <a:r>
              <a:rPr lang="vi-VN" dirty="0"/>
              <a:t>ơ</a:t>
            </a:r>
            <a:r>
              <a:rPr lang="en-US" dirty="0"/>
              <a:t> x</a:t>
            </a:r>
            <a:r>
              <a:rPr lang="vi-VN" dirty="0"/>
              <a:t>ư</a:t>
            </a:r>
            <a:r>
              <a:rPr lang="en-US" dirty="0" err="1"/>
              <a:t>ơng</a:t>
            </a:r>
            <a:r>
              <a:rPr lang="en-US" dirty="0"/>
              <a:t>. </a:t>
            </a:r>
          </a:p>
        </p:txBody>
      </p:sp>
      <p:sp>
        <p:nvSpPr>
          <p:cNvPr id="4" name="Slide Number Placeholder 3"/>
          <p:cNvSpPr>
            <a:spLocks noGrp="1"/>
          </p:cNvSpPr>
          <p:nvPr>
            <p:ph type="sldNum" sz="quarter" idx="5"/>
          </p:nvPr>
        </p:nvSpPr>
        <p:spPr/>
        <p:txBody>
          <a:bodyPr/>
          <a:lstStyle/>
          <a:p>
            <a:fld id="{53A8695B-7B85-41CB-BA70-81384DCC5DDF}" type="slidenum">
              <a:rPr lang="en-US" smtClean="0"/>
              <a:t>77</a:t>
            </a:fld>
            <a:endParaRPr lang="en-US"/>
          </a:p>
        </p:txBody>
      </p:sp>
    </p:spTree>
    <p:extLst>
      <p:ext uri="{BB962C8B-B14F-4D97-AF65-F5344CB8AC3E}">
        <p14:creationId xmlns:p14="http://schemas.microsoft.com/office/powerpoint/2010/main" val="1550901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sz="1200" b="0" i="0" kern="1200" dirty="0">
                <a:solidFill>
                  <a:schemeClr val="tx1"/>
                </a:solidFill>
                <a:effectLst/>
                <a:latin typeface="+mn-lt"/>
                <a:ea typeface="+mn-ea"/>
                <a:cs typeface="+mn-cs"/>
              </a:rPr>
              <a:t>Wagner FF. Flegel </a:t>
            </a:r>
            <a:r>
              <a:rPr lang="en-US" sz="1200" b="0" i="0" kern="1200" dirty="0" err="1">
                <a:solidFill>
                  <a:schemeClr val="tx1"/>
                </a:solidFill>
                <a:effectLst/>
                <a:latin typeface="+mn-lt"/>
                <a:ea typeface="+mn-ea"/>
                <a:cs typeface="+mn-cs"/>
              </a:rPr>
              <a:t>WA.Transfusion</a:t>
            </a:r>
            <a:r>
              <a:rPr lang="en-US" sz="1200" b="0" i="0" kern="1200" dirty="0">
                <a:solidFill>
                  <a:schemeClr val="tx1"/>
                </a:solidFill>
                <a:effectLst/>
                <a:latin typeface="+mn-lt"/>
                <a:ea typeface="+mn-ea"/>
                <a:cs typeface="+mn-cs"/>
              </a:rPr>
              <a:t>-associated graft-versus-host disease: risk due to homozygous HLA haplotypes. </a:t>
            </a:r>
            <a:r>
              <a:rPr lang="en-US" sz="1200" b="0" i="1" kern="1200" dirty="0">
                <a:solidFill>
                  <a:schemeClr val="tx1"/>
                </a:solidFill>
                <a:effectLst/>
                <a:latin typeface="+mn-lt"/>
                <a:ea typeface="+mn-ea"/>
                <a:cs typeface="+mn-cs"/>
              </a:rPr>
              <a:t>Transfusion</a:t>
            </a:r>
            <a:r>
              <a:rPr lang="en-US" sz="1200" b="0" i="0" kern="1200" dirty="0">
                <a:solidFill>
                  <a:schemeClr val="tx1"/>
                </a:solidFill>
                <a:effectLst/>
                <a:latin typeface="+mn-lt"/>
                <a:ea typeface="+mn-ea"/>
                <a:cs typeface="+mn-cs"/>
              </a:rPr>
              <a:t>. 1995;35(4):284–291</a:t>
            </a:r>
            <a:endParaRPr lang="en-US" dirty="0"/>
          </a:p>
        </p:txBody>
      </p:sp>
      <p:sp>
        <p:nvSpPr>
          <p:cNvPr id="4" name="Slide Number Placeholder 3"/>
          <p:cNvSpPr>
            <a:spLocks noGrp="1"/>
          </p:cNvSpPr>
          <p:nvPr>
            <p:ph type="sldNum" sz="quarter" idx="5"/>
          </p:nvPr>
        </p:nvSpPr>
        <p:spPr/>
        <p:txBody>
          <a:bodyPr/>
          <a:lstStyle/>
          <a:p>
            <a:fld id="{53A8695B-7B85-41CB-BA70-81384DCC5DDF}" type="slidenum">
              <a:rPr lang="en-US" smtClean="0"/>
              <a:t>80</a:t>
            </a:fld>
            <a:endParaRPr lang="en-US"/>
          </a:p>
        </p:txBody>
      </p:sp>
    </p:spTree>
    <p:extLst>
      <p:ext uri="{BB962C8B-B14F-4D97-AF65-F5344CB8AC3E}">
        <p14:creationId xmlns:p14="http://schemas.microsoft.com/office/powerpoint/2010/main" val="6174447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Both"/>
            </a:pPr>
            <a:r>
              <a:rPr lang="en-US" dirty="0" err="1"/>
              <a:t>tế</a:t>
            </a:r>
            <a:r>
              <a:rPr lang="en-US" dirty="0"/>
              <a:t> </a:t>
            </a:r>
            <a:r>
              <a:rPr lang="en-US" dirty="0" err="1"/>
              <a:t>bào</a:t>
            </a:r>
            <a:r>
              <a:rPr lang="en-US" dirty="0"/>
              <a:t> </a:t>
            </a:r>
            <a:r>
              <a:rPr lang="en-US" dirty="0" err="1"/>
              <a:t>gốc</a:t>
            </a:r>
            <a:r>
              <a:rPr lang="en-US" dirty="0"/>
              <a:t> </a:t>
            </a:r>
            <a:r>
              <a:rPr lang="en-US" dirty="0" err="1"/>
              <a:t>tạo</a:t>
            </a:r>
            <a:r>
              <a:rPr lang="en-US" dirty="0"/>
              <a:t> </a:t>
            </a:r>
            <a:r>
              <a:rPr lang="en-US" dirty="0" err="1"/>
              <a:t>máu</a:t>
            </a:r>
            <a:r>
              <a:rPr lang="en-US" dirty="0"/>
              <a:t> </a:t>
            </a:r>
            <a:r>
              <a:rPr lang="en-US" dirty="0" err="1"/>
              <a:t>của</a:t>
            </a:r>
            <a:r>
              <a:rPr lang="en-US" dirty="0"/>
              <a:t> ng</a:t>
            </a:r>
            <a:r>
              <a:rPr lang="vi-VN" dirty="0"/>
              <a:t>ư</a:t>
            </a:r>
            <a:r>
              <a:rPr lang="en-US" dirty="0" err="1"/>
              <a:t>ời</a:t>
            </a:r>
            <a:r>
              <a:rPr lang="en-US" dirty="0"/>
              <a:t> </a:t>
            </a:r>
            <a:r>
              <a:rPr lang="en-US" dirty="0" err="1"/>
              <a:t>cho</a:t>
            </a:r>
            <a:r>
              <a:rPr lang="en-US" dirty="0"/>
              <a:t> </a:t>
            </a:r>
            <a:r>
              <a:rPr lang="en-US" dirty="0" err="1"/>
              <a:t>cấy</a:t>
            </a:r>
            <a:r>
              <a:rPr lang="en-US" dirty="0"/>
              <a:t> </a:t>
            </a:r>
            <a:r>
              <a:rPr lang="en-US" dirty="0" err="1"/>
              <a:t>ghép</a:t>
            </a:r>
            <a:r>
              <a:rPr lang="en-US" dirty="0"/>
              <a:t> </a:t>
            </a:r>
            <a:r>
              <a:rPr lang="en-US" dirty="0" err="1"/>
              <a:t>trong</a:t>
            </a:r>
            <a:r>
              <a:rPr lang="en-US" dirty="0"/>
              <a:t> </a:t>
            </a:r>
            <a:r>
              <a:rPr lang="en-US" dirty="0" err="1"/>
              <a:t>tủy</a:t>
            </a:r>
            <a:r>
              <a:rPr lang="en-US" dirty="0"/>
              <a:t> x</a:t>
            </a:r>
            <a:r>
              <a:rPr lang="vi-VN" dirty="0"/>
              <a:t>ư</a:t>
            </a:r>
            <a:r>
              <a:rPr lang="en-US" dirty="0" err="1"/>
              <a:t>ơng</a:t>
            </a:r>
            <a:r>
              <a:rPr lang="en-US" dirty="0"/>
              <a:t> </a:t>
            </a:r>
            <a:r>
              <a:rPr lang="en-US" dirty="0" err="1"/>
              <a:t>là</a:t>
            </a:r>
            <a:r>
              <a:rPr lang="en-US" dirty="0"/>
              <a:t> </a:t>
            </a:r>
            <a:r>
              <a:rPr lang="en-US" dirty="0" err="1"/>
              <a:t>những</a:t>
            </a:r>
            <a:r>
              <a:rPr lang="en-US" dirty="0"/>
              <a:t> </a:t>
            </a:r>
            <a:r>
              <a:rPr lang="en-US" dirty="0" err="1"/>
              <a:t>tế</a:t>
            </a:r>
            <a:r>
              <a:rPr lang="en-US" dirty="0"/>
              <a:t> </a:t>
            </a:r>
            <a:r>
              <a:rPr lang="en-US" dirty="0" err="1"/>
              <a:t>bào</a:t>
            </a:r>
            <a:r>
              <a:rPr lang="en-US" dirty="0"/>
              <a:t> </a:t>
            </a:r>
            <a:r>
              <a:rPr lang="en-US" dirty="0" err="1"/>
              <a:t>trung</a:t>
            </a:r>
            <a:r>
              <a:rPr lang="en-US" dirty="0"/>
              <a:t> </a:t>
            </a:r>
            <a:r>
              <a:rPr lang="en-US" dirty="0" err="1"/>
              <a:t>gian</a:t>
            </a:r>
            <a:r>
              <a:rPr lang="en-US" dirty="0"/>
              <a:t> </a:t>
            </a:r>
            <a:r>
              <a:rPr lang="en-US" dirty="0" err="1"/>
              <a:t>tấn</a:t>
            </a:r>
            <a:r>
              <a:rPr lang="en-US" dirty="0"/>
              <a:t> </a:t>
            </a:r>
            <a:r>
              <a:rPr lang="en-US" dirty="0" err="1"/>
              <a:t>công</a:t>
            </a:r>
            <a:r>
              <a:rPr lang="en-US" dirty="0"/>
              <a:t> </a:t>
            </a:r>
            <a:r>
              <a:rPr lang="en-US" dirty="0" err="1"/>
              <a:t>mô</a:t>
            </a:r>
            <a:r>
              <a:rPr lang="en-US" dirty="0"/>
              <a:t> </a:t>
            </a:r>
            <a:r>
              <a:rPr lang="en-US" dirty="0" err="1"/>
              <a:t>kí</a:t>
            </a:r>
            <a:r>
              <a:rPr lang="en-US" dirty="0"/>
              <a:t> </a:t>
            </a:r>
            <a:r>
              <a:rPr lang="en-US" dirty="0" err="1"/>
              <a:t>chủ</a:t>
            </a:r>
            <a:endParaRPr lang="en-US" dirty="0"/>
          </a:p>
          <a:p>
            <a:pPr marL="228600" indent="-228600">
              <a:buAutoNum type="arabicParenBoth"/>
            </a:pPr>
            <a:r>
              <a:rPr lang="en-US" dirty="0" err="1"/>
              <a:t>Tất</a:t>
            </a:r>
            <a:r>
              <a:rPr lang="en-US" dirty="0"/>
              <a:t> </a:t>
            </a:r>
            <a:r>
              <a:rPr lang="en-US" dirty="0" err="1"/>
              <a:t>cả</a:t>
            </a:r>
            <a:r>
              <a:rPr lang="en-US" dirty="0"/>
              <a:t> </a:t>
            </a:r>
            <a:r>
              <a:rPr lang="en-US" dirty="0" err="1"/>
              <a:t>các</a:t>
            </a:r>
            <a:r>
              <a:rPr lang="en-US" dirty="0"/>
              <a:t> </a:t>
            </a:r>
            <a:r>
              <a:rPr lang="en-US" dirty="0" err="1"/>
              <a:t>kháng</a:t>
            </a:r>
            <a:r>
              <a:rPr lang="en-US" dirty="0"/>
              <a:t> </a:t>
            </a:r>
            <a:r>
              <a:rPr lang="en-US" dirty="0" err="1"/>
              <a:t>nguyên</a:t>
            </a:r>
            <a:r>
              <a:rPr lang="en-US" dirty="0"/>
              <a:t> HLA </a:t>
            </a:r>
            <a:r>
              <a:rPr lang="en-US" dirty="0" err="1"/>
              <a:t>của</a:t>
            </a:r>
            <a:r>
              <a:rPr lang="en-US" dirty="0"/>
              <a:t> ng</a:t>
            </a:r>
            <a:r>
              <a:rPr lang="vi-VN" dirty="0"/>
              <a:t>ư</a:t>
            </a:r>
            <a:r>
              <a:rPr lang="en-US" dirty="0" err="1"/>
              <a:t>ời</a:t>
            </a:r>
            <a:r>
              <a:rPr lang="en-US" dirty="0"/>
              <a:t> </a:t>
            </a:r>
            <a:r>
              <a:rPr lang="en-US" dirty="0" err="1"/>
              <a:t>cho</a:t>
            </a:r>
            <a:r>
              <a:rPr lang="en-US" dirty="0"/>
              <a:t> </a:t>
            </a:r>
            <a:r>
              <a:rPr lang="en-US" dirty="0" err="1"/>
              <a:t>cũng</a:t>
            </a:r>
            <a:r>
              <a:rPr lang="en-US" dirty="0"/>
              <a:t> đ</a:t>
            </a:r>
            <a:r>
              <a:rPr lang="vi-VN" dirty="0"/>
              <a:t>ư</a:t>
            </a:r>
            <a:r>
              <a:rPr lang="en-US" dirty="0" err="1"/>
              <a:t>ợc</a:t>
            </a:r>
            <a:r>
              <a:rPr lang="en-US" dirty="0"/>
              <a:t> </a:t>
            </a:r>
            <a:r>
              <a:rPr lang="en-US" dirty="0" err="1"/>
              <a:t>biểu</a:t>
            </a:r>
            <a:r>
              <a:rPr lang="en-US" dirty="0"/>
              <a:t> </a:t>
            </a:r>
            <a:r>
              <a:rPr lang="en-US" dirty="0" err="1"/>
              <a:t>hiện</a:t>
            </a:r>
            <a:r>
              <a:rPr lang="en-US" dirty="0"/>
              <a:t> </a:t>
            </a:r>
            <a:r>
              <a:rPr lang="en-US" dirty="0" err="1"/>
              <a:t>bởi</a:t>
            </a:r>
            <a:r>
              <a:rPr lang="en-US" dirty="0"/>
              <a:t> </a:t>
            </a:r>
            <a:r>
              <a:rPr lang="en-US" dirty="0" err="1"/>
              <a:t>kí</a:t>
            </a:r>
            <a:r>
              <a:rPr lang="en-US" dirty="0"/>
              <a:t> </a:t>
            </a:r>
            <a:r>
              <a:rPr lang="en-US" dirty="0" err="1"/>
              <a:t>chủ</a:t>
            </a:r>
            <a:r>
              <a:rPr lang="en-US" dirty="0"/>
              <a:t>, </a:t>
            </a:r>
            <a:r>
              <a:rPr lang="en-US" dirty="0" err="1"/>
              <a:t>nh</a:t>
            </a:r>
            <a:r>
              <a:rPr lang="vi-VN" dirty="0"/>
              <a:t>ư</a:t>
            </a:r>
            <a:r>
              <a:rPr lang="en-US" dirty="0"/>
              <a:t>ng </a:t>
            </a:r>
            <a:r>
              <a:rPr lang="en-US" dirty="0" err="1"/>
              <a:t>những</a:t>
            </a:r>
            <a:r>
              <a:rPr lang="en-US" dirty="0"/>
              <a:t> </a:t>
            </a:r>
            <a:r>
              <a:rPr lang="en-US" dirty="0" err="1"/>
              <a:t>kháng</a:t>
            </a:r>
            <a:r>
              <a:rPr lang="en-US" dirty="0"/>
              <a:t> </a:t>
            </a:r>
            <a:r>
              <a:rPr lang="en-US" dirty="0" err="1"/>
              <a:t>nguyên</a:t>
            </a:r>
            <a:r>
              <a:rPr lang="en-US" dirty="0"/>
              <a:t> HLA </a:t>
            </a:r>
            <a:r>
              <a:rPr lang="en-US" dirty="0" err="1"/>
              <a:t>của</a:t>
            </a:r>
            <a:r>
              <a:rPr lang="en-US" dirty="0"/>
              <a:t> </a:t>
            </a:r>
            <a:r>
              <a:rPr lang="en-US" dirty="0" err="1"/>
              <a:t>kí</a:t>
            </a:r>
            <a:r>
              <a:rPr lang="en-US" dirty="0"/>
              <a:t> </a:t>
            </a:r>
            <a:r>
              <a:rPr lang="en-US" dirty="0" err="1"/>
              <a:t>chủ</a:t>
            </a:r>
            <a:r>
              <a:rPr lang="en-US" dirty="0"/>
              <a:t> </a:t>
            </a:r>
            <a:r>
              <a:rPr lang="en-US" dirty="0" err="1"/>
              <a:t>không</a:t>
            </a:r>
            <a:r>
              <a:rPr lang="en-US" dirty="0"/>
              <a:t> đ</a:t>
            </a:r>
            <a:r>
              <a:rPr lang="vi-VN" dirty="0"/>
              <a:t>ư</a:t>
            </a:r>
            <a:r>
              <a:rPr lang="en-US" dirty="0" err="1"/>
              <a:t>ợc</a:t>
            </a:r>
            <a:r>
              <a:rPr lang="en-US" dirty="0"/>
              <a:t> </a:t>
            </a:r>
            <a:r>
              <a:rPr lang="en-US" dirty="0" err="1"/>
              <a:t>biểu</a:t>
            </a:r>
            <a:r>
              <a:rPr lang="en-US" dirty="0"/>
              <a:t> </a:t>
            </a:r>
            <a:r>
              <a:rPr lang="en-US" dirty="0" err="1"/>
              <a:t>hiện</a:t>
            </a:r>
            <a:r>
              <a:rPr lang="en-US" dirty="0"/>
              <a:t> </a:t>
            </a:r>
            <a:r>
              <a:rPr lang="en-US" dirty="0" err="1"/>
              <a:t>bởi</a:t>
            </a:r>
            <a:r>
              <a:rPr lang="en-US" dirty="0"/>
              <a:t> ng</a:t>
            </a:r>
            <a:r>
              <a:rPr lang="vi-VN" dirty="0"/>
              <a:t>ư</a:t>
            </a:r>
            <a:r>
              <a:rPr lang="en-US" dirty="0" err="1"/>
              <a:t>ời</a:t>
            </a:r>
            <a:r>
              <a:rPr lang="en-US" dirty="0"/>
              <a:t> </a:t>
            </a:r>
            <a:r>
              <a:rPr lang="en-US" dirty="0" err="1"/>
              <a:t>cho</a:t>
            </a:r>
            <a:r>
              <a:rPr lang="en-US" dirty="0">
                <a:sym typeface="Wingdings" panose="05000000000000000000" pitchFamily="2" charset="2"/>
              </a:rPr>
              <a:t> </a:t>
            </a:r>
            <a:r>
              <a:rPr lang="en-US" dirty="0" err="1">
                <a:sym typeface="Wingdings" panose="05000000000000000000" pitchFamily="2" charset="2"/>
              </a:rPr>
              <a:t>dẫn</a:t>
            </a:r>
            <a:r>
              <a:rPr lang="en-US" dirty="0">
                <a:sym typeface="Wingdings" panose="05000000000000000000" pitchFamily="2" charset="2"/>
              </a:rPr>
              <a:t> </a:t>
            </a:r>
            <a:r>
              <a:rPr lang="en-US" dirty="0" err="1">
                <a:sym typeface="Wingdings" panose="05000000000000000000" pitchFamily="2" charset="2"/>
              </a:rPr>
              <a:t>tới</a:t>
            </a:r>
            <a:r>
              <a:rPr lang="en-US" dirty="0">
                <a:sym typeface="Wingdings" panose="05000000000000000000" pitchFamily="2" charset="2"/>
              </a:rPr>
              <a:t> “unidirectional tolerance”</a:t>
            </a:r>
          </a:p>
          <a:p>
            <a:pPr marL="228600" indent="-228600">
              <a:buAutoNum type="arabicParenBoth"/>
            </a:pPr>
            <a:r>
              <a:rPr lang="en-US" dirty="0" err="1">
                <a:sym typeface="Wingdings" panose="05000000000000000000" pitchFamily="2" charset="2"/>
              </a:rPr>
              <a:t>Tứ</a:t>
            </a:r>
            <a:r>
              <a:rPr lang="en-US" dirty="0">
                <a:sym typeface="Wingdings" panose="05000000000000000000" pitchFamily="2" charset="2"/>
              </a:rPr>
              <a:t> </a:t>
            </a:r>
            <a:r>
              <a:rPr lang="en-US" dirty="0" err="1">
                <a:sym typeface="Wingdings" panose="05000000000000000000" pitchFamily="2" charset="2"/>
              </a:rPr>
              <a:t>là</a:t>
            </a:r>
            <a:r>
              <a:rPr lang="en-US" dirty="0">
                <a:sym typeface="Wingdings" panose="05000000000000000000" pitchFamily="2" charset="2"/>
              </a:rPr>
              <a:t> </a:t>
            </a:r>
            <a:r>
              <a:rPr lang="en-US" dirty="0" err="1">
                <a:sym typeface="Wingdings" panose="05000000000000000000" pitchFamily="2" charset="2"/>
              </a:rPr>
              <a:t>tế</a:t>
            </a:r>
            <a:r>
              <a:rPr lang="en-US" dirty="0">
                <a:sym typeface="Wingdings" panose="05000000000000000000" pitchFamily="2" charset="2"/>
              </a:rPr>
              <a:t> </a:t>
            </a:r>
            <a:r>
              <a:rPr lang="en-US" dirty="0" err="1">
                <a:sym typeface="Wingdings" panose="05000000000000000000" pitchFamily="2" charset="2"/>
              </a:rPr>
              <a:t>bào</a:t>
            </a:r>
            <a:r>
              <a:rPr lang="en-US" dirty="0">
                <a:sym typeface="Wingdings" panose="05000000000000000000" pitchFamily="2" charset="2"/>
              </a:rPr>
              <a:t> </a:t>
            </a:r>
            <a:r>
              <a:rPr lang="en-US" dirty="0" err="1">
                <a:sym typeface="Wingdings" panose="05000000000000000000" pitchFamily="2" charset="2"/>
              </a:rPr>
              <a:t>lympho</a:t>
            </a:r>
            <a:r>
              <a:rPr lang="en-US" dirty="0">
                <a:sym typeface="Wingdings" panose="05000000000000000000" pitchFamily="2" charset="2"/>
              </a:rPr>
              <a:t> </a:t>
            </a:r>
            <a:r>
              <a:rPr lang="en-US" dirty="0" err="1">
                <a:sym typeface="Wingdings" panose="05000000000000000000" pitchFamily="2" charset="2"/>
              </a:rPr>
              <a:t>của</a:t>
            </a:r>
            <a:r>
              <a:rPr lang="en-US" dirty="0">
                <a:sym typeface="Wingdings" panose="05000000000000000000" pitchFamily="2" charset="2"/>
              </a:rPr>
              <a:t> ng</a:t>
            </a:r>
            <a:r>
              <a:rPr lang="vi-VN" dirty="0">
                <a:sym typeface="Wingdings" panose="05000000000000000000" pitchFamily="2" charset="2"/>
              </a:rPr>
              <a:t>ư</a:t>
            </a:r>
            <a:r>
              <a:rPr lang="en-US" dirty="0" err="1">
                <a:sym typeface="Wingdings" panose="05000000000000000000" pitchFamily="2" charset="2"/>
              </a:rPr>
              <a:t>ời</a:t>
            </a:r>
            <a:r>
              <a:rPr lang="en-US" dirty="0">
                <a:sym typeface="Wingdings" panose="05000000000000000000" pitchFamily="2" charset="2"/>
              </a:rPr>
              <a:t> </a:t>
            </a:r>
            <a:r>
              <a:rPr lang="en-US" dirty="0" err="1">
                <a:sym typeface="Wingdings" panose="05000000000000000000" pitchFamily="2" charset="2"/>
              </a:rPr>
              <a:t>cho</a:t>
            </a:r>
            <a:r>
              <a:rPr lang="en-US" dirty="0">
                <a:sym typeface="Wingdings" panose="05000000000000000000" pitchFamily="2" charset="2"/>
              </a:rPr>
              <a:t> </a:t>
            </a:r>
            <a:r>
              <a:rPr lang="en-US" dirty="0" err="1">
                <a:sym typeface="Wingdings" panose="05000000000000000000" pitchFamily="2" charset="2"/>
              </a:rPr>
              <a:t>trốn</a:t>
            </a:r>
            <a:r>
              <a:rPr lang="en-US" dirty="0">
                <a:sym typeface="Wingdings" panose="05000000000000000000" pitchFamily="2" charset="2"/>
              </a:rPr>
              <a:t> </a:t>
            </a:r>
            <a:r>
              <a:rPr lang="en-US" dirty="0" err="1">
                <a:sym typeface="Wingdings" panose="05000000000000000000" pitchFamily="2" charset="2"/>
              </a:rPr>
              <a:t>thoát</a:t>
            </a:r>
            <a:r>
              <a:rPr lang="en-US" dirty="0">
                <a:sym typeface="Wingdings" panose="05000000000000000000" pitchFamily="2" charset="2"/>
              </a:rPr>
              <a:t> </a:t>
            </a:r>
            <a:r>
              <a:rPr lang="en-US" dirty="0" err="1">
                <a:sym typeface="Wingdings" panose="05000000000000000000" pitchFamily="2" charset="2"/>
              </a:rPr>
              <a:t>khỏi</a:t>
            </a:r>
            <a:r>
              <a:rPr lang="en-US" dirty="0">
                <a:sym typeface="Wingdings" panose="05000000000000000000" pitchFamily="2" charset="2"/>
              </a:rPr>
              <a:t> </a:t>
            </a:r>
            <a:r>
              <a:rPr lang="en-US" dirty="0" err="1">
                <a:sym typeface="Wingdings" panose="05000000000000000000" pitchFamily="2" charset="2"/>
              </a:rPr>
              <a:t>sự</a:t>
            </a:r>
            <a:r>
              <a:rPr lang="en-US" dirty="0">
                <a:sym typeface="Wingdings" panose="05000000000000000000" pitchFamily="2" charset="2"/>
              </a:rPr>
              <a:t> </a:t>
            </a:r>
            <a:r>
              <a:rPr lang="en-US" dirty="0" err="1">
                <a:sym typeface="Wingdings" panose="05000000000000000000" pitchFamily="2" charset="2"/>
              </a:rPr>
              <a:t>tấn</a:t>
            </a:r>
            <a:r>
              <a:rPr lang="en-US" dirty="0">
                <a:sym typeface="Wingdings" panose="05000000000000000000" pitchFamily="2" charset="2"/>
              </a:rPr>
              <a:t> </a:t>
            </a:r>
            <a:r>
              <a:rPr lang="en-US" dirty="0" err="1">
                <a:sym typeface="Wingdings" panose="05000000000000000000" pitchFamily="2" charset="2"/>
              </a:rPr>
              <a:t>công</a:t>
            </a:r>
            <a:r>
              <a:rPr lang="en-US" dirty="0">
                <a:sym typeface="Wingdings" panose="05000000000000000000" pitchFamily="2" charset="2"/>
              </a:rPr>
              <a:t> </a:t>
            </a:r>
            <a:r>
              <a:rPr lang="en-US" dirty="0" err="1">
                <a:sym typeface="Wingdings" panose="05000000000000000000" pitchFamily="2" charset="2"/>
              </a:rPr>
              <a:t>của</a:t>
            </a:r>
            <a:r>
              <a:rPr lang="en-US" dirty="0">
                <a:sym typeface="Wingdings" panose="05000000000000000000" pitchFamily="2" charset="2"/>
              </a:rPr>
              <a:t> </a:t>
            </a:r>
            <a:r>
              <a:rPr lang="en-US" dirty="0" err="1">
                <a:sym typeface="Wingdings" panose="05000000000000000000" pitchFamily="2" charset="2"/>
              </a:rPr>
              <a:t>tế</a:t>
            </a:r>
            <a:r>
              <a:rPr lang="en-US" dirty="0">
                <a:sym typeface="Wingdings" panose="05000000000000000000" pitchFamily="2" charset="2"/>
              </a:rPr>
              <a:t> </a:t>
            </a:r>
            <a:r>
              <a:rPr lang="en-US" dirty="0" err="1">
                <a:sym typeface="Wingdings" panose="05000000000000000000" pitchFamily="2" charset="2"/>
              </a:rPr>
              <a:t>bào</a:t>
            </a:r>
            <a:r>
              <a:rPr lang="en-US" dirty="0">
                <a:sym typeface="Wingdings" panose="05000000000000000000" pitchFamily="2" charset="2"/>
              </a:rPr>
              <a:t> </a:t>
            </a:r>
            <a:r>
              <a:rPr lang="en-US" dirty="0" err="1">
                <a:sym typeface="Wingdings" panose="05000000000000000000" pitchFamily="2" charset="2"/>
              </a:rPr>
              <a:t>kí</a:t>
            </a:r>
            <a:r>
              <a:rPr lang="en-US" dirty="0">
                <a:sym typeface="Wingdings" panose="05000000000000000000" pitchFamily="2" charset="2"/>
              </a:rPr>
              <a:t> </a:t>
            </a:r>
            <a:r>
              <a:rPr lang="en-US" dirty="0" err="1">
                <a:sym typeface="Wingdings" panose="05000000000000000000" pitchFamily="2" charset="2"/>
              </a:rPr>
              <a:t>chủ</a:t>
            </a:r>
            <a:r>
              <a:rPr lang="en-US" dirty="0">
                <a:sym typeface="Wingdings" panose="05000000000000000000" pitchFamily="2" charset="2"/>
              </a:rPr>
              <a:t> </a:t>
            </a:r>
            <a:r>
              <a:rPr lang="en-US" dirty="0" err="1">
                <a:sym typeface="Wingdings" panose="05000000000000000000" pitchFamily="2" charset="2"/>
              </a:rPr>
              <a:t>trong</a:t>
            </a:r>
            <a:r>
              <a:rPr lang="en-US" dirty="0">
                <a:sym typeface="Wingdings" panose="05000000000000000000" pitchFamily="2" charset="2"/>
              </a:rPr>
              <a:t> </a:t>
            </a:r>
            <a:r>
              <a:rPr lang="en-US" dirty="0" err="1">
                <a:sym typeface="Wingdings" panose="05000000000000000000" pitchFamily="2" charset="2"/>
              </a:rPr>
              <a:t>khi</a:t>
            </a:r>
            <a:r>
              <a:rPr lang="en-US" dirty="0">
                <a:sym typeface="Wingdings" panose="05000000000000000000" pitchFamily="2" charset="2"/>
              </a:rPr>
              <a:t> </a:t>
            </a:r>
            <a:r>
              <a:rPr lang="en-US" dirty="0" err="1">
                <a:sym typeface="Wingdings" panose="05000000000000000000" pitchFamily="2" charset="2"/>
              </a:rPr>
              <a:t>các</a:t>
            </a:r>
            <a:r>
              <a:rPr lang="en-US" dirty="0">
                <a:sym typeface="Wingdings" panose="05000000000000000000" pitchFamily="2" charset="2"/>
              </a:rPr>
              <a:t> </a:t>
            </a:r>
            <a:r>
              <a:rPr lang="en-US" dirty="0" err="1">
                <a:sym typeface="Wingdings" panose="05000000000000000000" pitchFamily="2" charset="2"/>
              </a:rPr>
              <a:t>mô</a:t>
            </a:r>
            <a:r>
              <a:rPr lang="en-US" dirty="0">
                <a:sym typeface="Wingdings" panose="05000000000000000000" pitchFamily="2" charset="2"/>
              </a:rPr>
              <a:t> </a:t>
            </a:r>
            <a:r>
              <a:rPr lang="en-US" dirty="0" err="1">
                <a:sym typeface="Wingdings" panose="05000000000000000000" pitchFamily="2" charset="2"/>
              </a:rPr>
              <a:t>chủ</a:t>
            </a:r>
            <a:r>
              <a:rPr lang="en-US" dirty="0">
                <a:sym typeface="Wingdings" panose="05000000000000000000" pitchFamily="2" charset="2"/>
              </a:rPr>
              <a:t> </a:t>
            </a:r>
            <a:r>
              <a:rPr lang="en-US" dirty="0" err="1">
                <a:sym typeface="Wingdings" panose="05000000000000000000" pitchFamily="2" charset="2"/>
              </a:rPr>
              <a:t>còn</a:t>
            </a:r>
            <a:r>
              <a:rPr lang="en-US" dirty="0">
                <a:sym typeface="Wingdings" panose="05000000000000000000" pitchFamily="2" charset="2"/>
              </a:rPr>
              <a:t> </a:t>
            </a:r>
            <a:r>
              <a:rPr lang="en-US" dirty="0" err="1">
                <a:sym typeface="Wingdings" panose="05000000000000000000" pitchFamily="2" charset="2"/>
              </a:rPr>
              <a:t>lại</a:t>
            </a:r>
            <a:r>
              <a:rPr lang="en-US" dirty="0">
                <a:sym typeface="Wingdings" panose="05000000000000000000" pitchFamily="2" charset="2"/>
              </a:rPr>
              <a:t> </a:t>
            </a:r>
            <a:r>
              <a:rPr lang="en-US" dirty="0" err="1">
                <a:sym typeface="Wingdings" panose="05000000000000000000" pitchFamily="2" charset="2"/>
              </a:rPr>
              <a:t>bị</a:t>
            </a:r>
            <a:r>
              <a:rPr lang="en-US" dirty="0">
                <a:sym typeface="Wingdings" panose="05000000000000000000" pitchFamily="2" charset="2"/>
              </a:rPr>
              <a:t> </a:t>
            </a:r>
            <a:r>
              <a:rPr lang="en-US" dirty="0" err="1">
                <a:sym typeface="Wingdings" panose="05000000000000000000" pitchFamily="2" charset="2"/>
              </a:rPr>
              <a:t>tổn</a:t>
            </a:r>
            <a:r>
              <a:rPr lang="en-US" dirty="0">
                <a:sym typeface="Wingdings" panose="05000000000000000000" pitchFamily="2" charset="2"/>
              </a:rPr>
              <a:t> </a:t>
            </a:r>
            <a:r>
              <a:rPr lang="en-US" dirty="0" err="1">
                <a:sym typeface="Wingdings" panose="05000000000000000000" pitchFamily="2" charset="2"/>
              </a:rPr>
              <a:t>th</a:t>
            </a:r>
            <a:r>
              <a:rPr lang="vi-VN" dirty="0">
                <a:sym typeface="Wingdings" panose="05000000000000000000" pitchFamily="2" charset="2"/>
              </a:rPr>
              <a:t>ư</a:t>
            </a:r>
            <a:r>
              <a:rPr lang="en-US" dirty="0" err="1">
                <a:sym typeface="Wingdings" panose="05000000000000000000" pitchFamily="2" charset="2"/>
              </a:rPr>
              <a:t>ơng</a:t>
            </a:r>
            <a:r>
              <a:rPr lang="en-US" dirty="0">
                <a:sym typeface="Wingdings" panose="05000000000000000000" pitchFamily="2" charset="2"/>
              </a:rPr>
              <a:t> do </a:t>
            </a:r>
            <a:r>
              <a:rPr lang="en-US" dirty="0" err="1">
                <a:sym typeface="Wingdings" panose="05000000000000000000" pitchFamily="2" charset="2"/>
              </a:rPr>
              <a:t>sự</a:t>
            </a:r>
            <a:r>
              <a:rPr lang="en-US" dirty="0">
                <a:sym typeface="Wingdings" panose="05000000000000000000" pitchFamily="2" charset="2"/>
              </a:rPr>
              <a:t> </a:t>
            </a:r>
            <a:r>
              <a:rPr lang="en-US" dirty="0" err="1">
                <a:sym typeface="Wingdings" panose="05000000000000000000" pitchFamily="2" charset="2"/>
              </a:rPr>
              <a:t>tấn</a:t>
            </a:r>
            <a:r>
              <a:rPr lang="en-US" dirty="0">
                <a:sym typeface="Wingdings" panose="05000000000000000000" pitchFamily="2" charset="2"/>
              </a:rPr>
              <a:t> </a:t>
            </a:r>
            <a:r>
              <a:rPr lang="en-US" dirty="0" err="1">
                <a:sym typeface="Wingdings" panose="05000000000000000000" pitchFamily="2" charset="2"/>
              </a:rPr>
              <a:t>công</a:t>
            </a:r>
            <a:r>
              <a:rPr lang="en-US" dirty="0">
                <a:sym typeface="Wingdings" panose="05000000000000000000" pitchFamily="2" charset="2"/>
              </a:rPr>
              <a:t> </a:t>
            </a:r>
            <a:r>
              <a:rPr lang="en-US" dirty="0" err="1">
                <a:sym typeface="Wingdings" panose="05000000000000000000" pitchFamily="2" charset="2"/>
              </a:rPr>
              <a:t>bởi</a:t>
            </a:r>
            <a:r>
              <a:rPr lang="en-US" dirty="0">
                <a:sym typeface="Wingdings" panose="05000000000000000000" pitchFamily="2" charset="2"/>
              </a:rPr>
              <a:t> </a:t>
            </a:r>
            <a:r>
              <a:rPr lang="en-US" dirty="0" err="1">
                <a:sym typeface="Wingdings" panose="05000000000000000000" pitchFamily="2" charset="2"/>
              </a:rPr>
              <a:t>lympho</a:t>
            </a:r>
            <a:r>
              <a:rPr lang="en-US" dirty="0">
                <a:sym typeface="Wingdings" panose="05000000000000000000" pitchFamily="2" charset="2"/>
              </a:rPr>
              <a:t> </a:t>
            </a:r>
            <a:r>
              <a:rPr lang="en-US" dirty="0" err="1">
                <a:sym typeface="Wingdings" panose="05000000000000000000" pitchFamily="2" charset="2"/>
              </a:rPr>
              <a:t>ngời</a:t>
            </a:r>
            <a:r>
              <a:rPr lang="en-US" dirty="0">
                <a:sym typeface="Wingdings" panose="05000000000000000000" pitchFamily="2" charset="2"/>
              </a:rPr>
              <a:t> </a:t>
            </a:r>
            <a:r>
              <a:rPr lang="en-US" dirty="0" err="1">
                <a:sym typeface="Wingdings" panose="05000000000000000000" pitchFamily="2" charset="2"/>
              </a:rPr>
              <a:t>cho</a:t>
            </a:r>
            <a:r>
              <a:rPr lang="en-US" dirty="0">
                <a:sym typeface="Wingdings" panose="05000000000000000000" pitchFamily="2" charset="2"/>
              </a:rPr>
              <a:t> </a:t>
            </a:r>
            <a:r>
              <a:rPr lang="en-US" dirty="0" err="1">
                <a:sym typeface="Wingdings" panose="05000000000000000000" pitchFamily="2" charset="2"/>
              </a:rPr>
              <a:t>và</a:t>
            </a:r>
            <a:r>
              <a:rPr lang="en-US" dirty="0">
                <a:sym typeface="Wingdings" panose="05000000000000000000" pitchFamily="2" charset="2"/>
              </a:rPr>
              <a:t> progeny </a:t>
            </a:r>
            <a:r>
              <a:rPr lang="en-US" dirty="0" err="1">
                <a:sym typeface="Wingdings" panose="05000000000000000000" pitchFamily="2" charset="2"/>
              </a:rPr>
              <a:t>của</a:t>
            </a:r>
            <a:r>
              <a:rPr lang="en-US" dirty="0">
                <a:sym typeface="Wingdings" panose="05000000000000000000" pitchFamily="2" charset="2"/>
              </a:rPr>
              <a:t> </a:t>
            </a:r>
            <a:r>
              <a:rPr lang="en-US" dirty="0" err="1">
                <a:sym typeface="Wingdings" panose="05000000000000000000" pitchFamily="2" charset="2"/>
              </a:rPr>
              <a:t>chúng</a:t>
            </a:r>
            <a:r>
              <a:rPr lang="en-US" dirty="0">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53A8695B-7B85-41CB-BA70-81384DCC5DDF}" type="slidenum">
              <a:rPr lang="en-US" smtClean="0"/>
              <a:t>81</a:t>
            </a:fld>
            <a:endParaRPr lang="en-US"/>
          </a:p>
        </p:txBody>
      </p:sp>
    </p:spTree>
    <p:extLst>
      <p:ext uri="{BB962C8B-B14F-4D97-AF65-F5344CB8AC3E}">
        <p14:creationId xmlns:p14="http://schemas.microsoft.com/office/powerpoint/2010/main" val="30361341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Unidirectionaltoleranceoccurswhen</a:t>
            </a:r>
            <a:endParaRPr lang="en-US" dirty="0"/>
          </a:p>
          <a:p>
            <a:r>
              <a:rPr lang="en-US" dirty="0" err="1"/>
              <a:t>donorlymphocytes</a:t>
            </a:r>
            <a:r>
              <a:rPr lang="en-US" dirty="0"/>
              <a:t> </a:t>
            </a:r>
            <a:r>
              <a:rPr lang="en-US" dirty="0" err="1"/>
              <a:t>mediateanattackonhosttissues</a:t>
            </a:r>
            <a:endParaRPr lang="en-US" dirty="0"/>
          </a:p>
          <a:p>
            <a:r>
              <a:rPr lang="en-US" dirty="0" err="1"/>
              <a:t>whilesimultaneouslybeingviewedas“self”bythehost</a:t>
            </a:r>
            <a:endParaRPr lang="en-US" dirty="0"/>
          </a:p>
          <a:p>
            <a:r>
              <a:rPr lang="en-US" dirty="0"/>
              <a:t>immune </a:t>
            </a:r>
            <a:r>
              <a:rPr lang="en-US" dirty="0" err="1"/>
              <a:t>system.Inthisexample,recipientcells</a:t>
            </a:r>
            <a:endParaRPr lang="en-US" dirty="0"/>
          </a:p>
          <a:p>
            <a:r>
              <a:rPr lang="en-US" dirty="0"/>
              <a:t>expressingHLAA29andHLAB37antigensare</a:t>
            </a:r>
          </a:p>
          <a:p>
            <a:r>
              <a:rPr lang="en-US" dirty="0" err="1"/>
              <a:t>attackedbydonorlymphocytes</a:t>
            </a:r>
            <a:r>
              <a:rPr lang="en-US" dirty="0"/>
              <a:t> </a:t>
            </a:r>
            <a:r>
              <a:rPr lang="en-US" dirty="0" err="1"/>
              <a:t>thatdonotexpress</a:t>
            </a:r>
            <a:endParaRPr lang="en-US" dirty="0"/>
          </a:p>
          <a:p>
            <a:r>
              <a:rPr lang="en-US" dirty="0"/>
              <a:t>theseantigens;however,donor-derivedHLAA2and</a:t>
            </a:r>
          </a:p>
          <a:p>
            <a:r>
              <a:rPr lang="en-US" dirty="0"/>
              <a:t>HLAB44expressingcellsarenottargetedbythe</a:t>
            </a:r>
          </a:p>
          <a:p>
            <a:r>
              <a:rPr lang="en-US" dirty="0" err="1"/>
              <a:t>recipientimmune</a:t>
            </a:r>
            <a:r>
              <a:rPr lang="en-US" dirty="0"/>
              <a:t> </a:t>
            </a:r>
            <a:r>
              <a:rPr lang="en-US" dirty="0" err="1"/>
              <a:t>systembecausetheseantigensare</a:t>
            </a:r>
            <a:endParaRPr lang="en-US" dirty="0"/>
          </a:p>
          <a:p>
            <a:r>
              <a:rPr lang="en-US" dirty="0" err="1"/>
              <a:t>alsoexpressedbyrecipientcells.Scenariodepicted</a:t>
            </a:r>
            <a:endParaRPr lang="en-US" dirty="0"/>
          </a:p>
          <a:p>
            <a:r>
              <a:rPr lang="en-US" dirty="0" err="1"/>
              <a:t>similartoacasereportbyBensonetal</a:t>
            </a:r>
            <a:r>
              <a:rPr lang="en-US" dirty="0"/>
              <a:t>.</a:t>
            </a:r>
          </a:p>
        </p:txBody>
      </p:sp>
      <p:sp>
        <p:nvSpPr>
          <p:cNvPr id="4" name="Slide Number Placeholder 3"/>
          <p:cNvSpPr>
            <a:spLocks noGrp="1"/>
          </p:cNvSpPr>
          <p:nvPr>
            <p:ph type="sldNum" sz="quarter" idx="5"/>
          </p:nvPr>
        </p:nvSpPr>
        <p:spPr/>
        <p:txBody>
          <a:bodyPr/>
          <a:lstStyle/>
          <a:p>
            <a:fld id="{53A8695B-7B85-41CB-BA70-81384DCC5DDF}" type="slidenum">
              <a:rPr lang="en-US" smtClean="0"/>
              <a:t>82</a:t>
            </a:fld>
            <a:endParaRPr lang="en-US"/>
          </a:p>
        </p:txBody>
      </p:sp>
    </p:spTree>
    <p:extLst>
      <p:ext uri="{BB962C8B-B14F-4D97-AF65-F5344CB8AC3E}">
        <p14:creationId xmlns:p14="http://schemas.microsoft.com/office/powerpoint/2010/main" val="33102020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Không</a:t>
            </a:r>
            <a:r>
              <a:rPr lang="en-US" dirty="0"/>
              <a:t> </a:t>
            </a:r>
            <a:r>
              <a:rPr lang="en-US" dirty="0" err="1"/>
              <a:t>xày</a:t>
            </a:r>
            <a:r>
              <a:rPr lang="en-US" dirty="0"/>
              <a:t> ra HTTĐL, KTL, </a:t>
            </a:r>
            <a:r>
              <a:rPr lang="en-US" dirty="0" err="1"/>
              <a:t>yếu</a:t>
            </a:r>
            <a:r>
              <a:rPr lang="en-US" dirty="0"/>
              <a:t> </a:t>
            </a:r>
            <a:r>
              <a:rPr lang="en-US" dirty="0" err="1"/>
              <a:t>tố</a:t>
            </a:r>
            <a:r>
              <a:rPr lang="en-US" dirty="0"/>
              <a:t> </a:t>
            </a:r>
            <a:r>
              <a:rPr lang="en-US" dirty="0" err="1"/>
              <a:t>cô</a:t>
            </a:r>
            <a:r>
              <a:rPr lang="en-US" dirty="0"/>
              <a:t> </a:t>
            </a:r>
            <a:r>
              <a:rPr lang="en-US" dirty="0" err="1"/>
              <a:t>đặc</a:t>
            </a:r>
            <a:r>
              <a:rPr lang="en-US" dirty="0"/>
              <a:t>, IVIG </a:t>
            </a:r>
            <a:r>
              <a:rPr lang="en-US" dirty="0" err="1"/>
              <a:t>tĩnh</a:t>
            </a:r>
            <a:r>
              <a:rPr lang="en-US" dirty="0"/>
              <a:t> </a:t>
            </a:r>
            <a:r>
              <a:rPr lang="en-US" dirty="0" err="1"/>
              <a:t>mạch</a:t>
            </a:r>
            <a:r>
              <a:rPr lang="en-US" dirty="0"/>
              <a:t>, RBC </a:t>
            </a:r>
            <a:r>
              <a:rPr lang="en-US" dirty="0" err="1"/>
              <a:t>dyglycerolide</a:t>
            </a:r>
            <a:r>
              <a:rPr lang="en-US" dirty="0"/>
              <a:t> do </a:t>
            </a:r>
            <a:r>
              <a:rPr lang="en-US" dirty="0" err="1"/>
              <a:t>không</a:t>
            </a:r>
            <a:r>
              <a:rPr lang="en-US" dirty="0"/>
              <a:t> </a:t>
            </a:r>
            <a:r>
              <a:rPr lang="en-US" dirty="0" err="1"/>
              <a:t>đủ</a:t>
            </a:r>
            <a:r>
              <a:rPr lang="en-US" dirty="0"/>
              <a:t> l</a:t>
            </a:r>
            <a:r>
              <a:rPr lang="vi-VN" dirty="0"/>
              <a:t>ư</a:t>
            </a:r>
            <a:r>
              <a:rPr lang="en-US" dirty="0" err="1"/>
              <a:t>ợng</a:t>
            </a:r>
            <a:r>
              <a:rPr lang="en-US" dirty="0"/>
              <a:t> </a:t>
            </a:r>
            <a:r>
              <a:rPr lang="en-US" dirty="0" err="1"/>
              <a:t>lympho</a:t>
            </a:r>
            <a:r>
              <a:rPr lang="en-US" dirty="0"/>
              <a:t> ng</a:t>
            </a:r>
            <a:r>
              <a:rPr lang="vi-VN" dirty="0"/>
              <a:t>ư</a:t>
            </a:r>
            <a:r>
              <a:rPr lang="en-US" dirty="0" err="1"/>
              <a:t>ời</a:t>
            </a:r>
            <a:r>
              <a:rPr lang="en-US" dirty="0"/>
              <a:t> </a:t>
            </a:r>
            <a:r>
              <a:rPr lang="en-US" dirty="0" err="1"/>
              <a:t>cho</a:t>
            </a:r>
            <a:endParaRPr lang="en-US" dirty="0"/>
          </a:p>
        </p:txBody>
      </p:sp>
      <p:sp>
        <p:nvSpPr>
          <p:cNvPr id="4" name="Slide Number Placeholder 3"/>
          <p:cNvSpPr>
            <a:spLocks noGrp="1"/>
          </p:cNvSpPr>
          <p:nvPr>
            <p:ph type="sldNum" sz="quarter" idx="5"/>
          </p:nvPr>
        </p:nvSpPr>
        <p:spPr/>
        <p:txBody>
          <a:bodyPr/>
          <a:lstStyle/>
          <a:p>
            <a:fld id="{53A8695B-7B85-41CB-BA70-81384DCC5DDF}" type="slidenum">
              <a:rPr lang="en-US" smtClean="0"/>
              <a:t>84</a:t>
            </a:fld>
            <a:endParaRPr lang="en-US"/>
          </a:p>
        </p:txBody>
      </p:sp>
    </p:spTree>
    <p:extLst>
      <p:ext uri="{BB962C8B-B14F-4D97-AF65-F5344CB8AC3E}">
        <p14:creationId xmlns:p14="http://schemas.microsoft.com/office/powerpoint/2010/main" val="36977826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muromonab-</a:t>
            </a:r>
            <a:r>
              <a:rPr lang="en-US" sz="1200" b="1" i="0" kern="1200" dirty="0">
                <a:solidFill>
                  <a:schemeClr val="tx1"/>
                </a:solidFill>
                <a:effectLst/>
                <a:latin typeface="+mn-lt"/>
                <a:ea typeface="+mn-ea"/>
                <a:cs typeface="+mn-cs"/>
              </a:rPr>
              <a:t>CD3</a:t>
            </a:r>
          </a:p>
          <a:p>
            <a:r>
              <a:rPr lang="en-US" sz="1200" b="1" i="0" kern="1200" dirty="0">
                <a:solidFill>
                  <a:schemeClr val="tx1"/>
                </a:solidFill>
                <a:effectLst/>
                <a:latin typeface="+mn-lt"/>
                <a:ea typeface="+mn-ea"/>
                <a:cs typeface="+mn-cs"/>
              </a:rPr>
              <a:t>PN: </a:t>
            </a:r>
            <a:r>
              <a:rPr lang="en-US" sz="1200" b="1" i="0" kern="1200" dirty="0" err="1">
                <a:solidFill>
                  <a:schemeClr val="tx1"/>
                </a:solidFill>
                <a:effectLst/>
                <a:latin typeface="+mn-lt"/>
                <a:ea typeface="+mn-ea"/>
                <a:cs typeface="+mn-cs"/>
              </a:rPr>
              <a:t>còn</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phụ</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thuộc</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vào</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nhiều</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yếu</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tố</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mức</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độ</a:t>
            </a:r>
            <a:r>
              <a:rPr lang="en-US" sz="1200" b="1" i="0" kern="1200" dirty="0">
                <a:solidFill>
                  <a:schemeClr val="tx1"/>
                </a:solidFill>
                <a:effectLst/>
                <a:latin typeface="+mn-lt"/>
                <a:ea typeface="+mn-ea"/>
                <a:cs typeface="+mn-cs"/>
              </a:rPr>
              <a:t> t</a:t>
            </a:r>
            <a:r>
              <a:rPr lang="vi-VN" sz="1200" b="1" i="0" kern="1200" dirty="0">
                <a:solidFill>
                  <a:schemeClr val="tx1"/>
                </a:solidFill>
                <a:effectLst/>
                <a:latin typeface="+mn-lt"/>
                <a:ea typeface="+mn-ea"/>
                <a:cs typeface="+mn-cs"/>
              </a:rPr>
              <a:t>ư</a:t>
            </a:r>
            <a:r>
              <a:rPr lang="en-US" sz="1200" b="1" i="0" kern="1200" dirty="0" err="1">
                <a:solidFill>
                  <a:schemeClr val="tx1"/>
                </a:solidFill>
                <a:effectLst/>
                <a:latin typeface="+mn-lt"/>
                <a:ea typeface="+mn-ea"/>
                <a:cs typeface="+mn-cs"/>
              </a:rPr>
              <a:t>ơng</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hợp</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Hl</a:t>
            </a:r>
            <a:r>
              <a:rPr lang="en-US" sz="1200" b="0" i="0" kern="1200" dirty="0" err="1">
                <a:solidFill>
                  <a:schemeClr val="tx1"/>
                </a:solidFill>
                <a:effectLst/>
                <a:latin typeface="+mn-lt"/>
                <a:ea typeface="+mn-ea"/>
                <a:cs typeface="+mn-cs"/>
              </a:rPr>
              <a:t>a</a:t>
            </a:r>
            <a:r>
              <a:rPr lang="en-US" sz="1200" b="0" i="0" kern="1200" dirty="0">
                <a:solidFill>
                  <a:schemeClr val="tx1"/>
                </a:solidFill>
                <a:effectLst/>
                <a:latin typeface="+mn-lt"/>
                <a:ea typeface="+mn-ea"/>
                <a:cs typeface="+mn-cs"/>
              </a:rPr>
              <a:t> ng</a:t>
            </a:r>
            <a:r>
              <a:rPr lang="vi-VN" sz="1200" b="0" i="0" kern="1200" dirty="0">
                <a:solidFill>
                  <a:schemeClr val="tx1"/>
                </a:solidFill>
                <a:effectLst/>
                <a:latin typeface="+mn-lt"/>
                <a:ea typeface="+mn-ea"/>
                <a:cs typeface="+mn-cs"/>
              </a:rPr>
              <a:t>ư</a:t>
            </a:r>
            <a:r>
              <a:rPr lang="en-US" sz="1200" b="0" i="0" kern="1200" dirty="0" err="1">
                <a:solidFill>
                  <a:schemeClr val="tx1"/>
                </a:solidFill>
                <a:effectLst/>
                <a:latin typeface="+mn-lt"/>
                <a:ea typeface="+mn-ea"/>
                <a:cs typeface="+mn-cs"/>
              </a:rPr>
              <a:t>ời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cho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và</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nhận</a:t>
            </a:r>
            <a:r>
              <a:rPr lang="en-US" sz="1200" b="0" i="0" kern="1200" dirty="0">
                <a:solidFill>
                  <a:schemeClr val="tx1"/>
                </a:solidFill>
                <a:effectLst/>
                <a:latin typeface="+mn-lt"/>
                <a:ea typeface="+mn-ea"/>
                <a:cs typeface="+mn-cs"/>
              </a:rPr>
              <a:t>, l</a:t>
            </a:r>
            <a:r>
              <a:rPr lang="vi-VN" sz="1200" b="0" i="0" kern="1200" dirty="0">
                <a:solidFill>
                  <a:schemeClr val="tx1"/>
                </a:solidFill>
                <a:effectLst/>
                <a:latin typeface="+mn-lt"/>
                <a:ea typeface="+mn-ea"/>
                <a:cs typeface="+mn-cs"/>
              </a:rPr>
              <a:t>ư</a:t>
            </a:r>
            <a:r>
              <a:rPr lang="en-US" sz="1200" b="0" i="0" kern="1200" dirty="0" err="1">
                <a:solidFill>
                  <a:schemeClr val="tx1"/>
                </a:solidFill>
                <a:effectLst/>
                <a:latin typeface="+mn-lt"/>
                <a:ea typeface="+mn-ea"/>
                <a:cs typeface="+mn-cs"/>
              </a:rPr>
              <a:t>ợng</a:t>
            </a:r>
            <a:r>
              <a:rPr lang="en-US" sz="1200" b="0" i="0" kern="1200" dirty="0">
                <a:solidFill>
                  <a:schemeClr val="tx1"/>
                </a:solidFill>
                <a:effectLst/>
                <a:latin typeface="+mn-lt"/>
                <a:ea typeface="+mn-ea"/>
                <a:cs typeface="+mn-cs"/>
              </a:rPr>
              <a:t> lymphocyte </a:t>
            </a:r>
            <a:r>
              <a:rPr lang="en-US" sz="1200" b="0" i="0" kern="1200" dirty="0" err="1">
                <a:solidFill>
                  <a:schemeClr val="tx1"/>
                </a:solidFill>
                <a:effectLst/>
                <a:latin typeface="+mn-lt"/>
                <a:ea typeface="+mn-ea"/>
                <a:cs typeface="+mn-cs"/>
              </a:rPr>
              <a:t>trong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túi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máu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và</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mức</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độ</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suy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giảm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miễn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dịch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của</a:t>
            </a:r>
            <a:r>
              <a:rPr lang="en-US" sz="1200" b="0" i="0" kern="1200" dirty="0">
                <a:solidFill>
                  <a:schemeClr val="tx1"/>
                </a:solidFill>
                <a:effectLst/>
                <a:latin typeface="+mn-lt"/>
                <a:ea typeface="+mn-ea"/>
                <a:cs typeface="+mn-cs"/>
              </a:rPr>
              <a:t> ng</a:t>
            </a:r>
            <a:r>
              <a:rPr lang="vi-VN" sz="1200" b="0" i="0" kern="1200" dirty="0">
                <a:solidFill>
                  <a:schemeClr val="tx1"/>
                </a:solidFill>
                <a:effectLst/>
                <a:latin typeface="+mn-lt"/>
                <a:ea typeface="+mn-ea"/>
                <a:cs typeface="+mn-cs"/>
              </a:rPr>
              <a:t>ư</a:t>
            </a:r>
            <a:r>
              <a:rPr lang="en-US" sz="1200" b="0" i="0" kern="1200" dirty="0" err="1">
                <a:solidFill>
                  <a:schemeClr val="tx1"/>
                </a:solidFill>
                <a:effectLst/>
                <a:latin typeface="+mn-lt"/>
                <a:ea typeface="+mn-ea"/>
                <a:cs typeface="+mn-cs"/>
              </a:rPr>
              <a:t>ời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nhận</a:t>
            </a:r>
            <a:r>
              <a:rPr lang="en-US" sz="1200" b="0" i="0" kern="1200" dirty="0">
                <a:solidFill>
                  <a:schemeClr val="tx1"/>
                </a:solidFill>
                <a:effectLst/>
                <a:latin typeface="+mn-lt"/>
                <a:ea typeface="+mn-ea"/>
                <a:cs typeface="+mn-cs"/>
              </a:rPr>
              <a:t>. Tia </a:t>
            </a:r>
            <a:r>
              <a:rPr lang="en-US" sz="1200" b="0" i="0" kern="1200" dirty="0" err="1">
                <a:solidFill>
                  <a:schemeClr val="tx1"/>
                </a:solidFill>
                <a:effectLst/>
                <a:latin typeface="+mn-lt"/>
                <a:ea typeface="+mn-ea"/>
                <a:cs typeface="+mn-cs"/>
              </a:rPr>
              <a:t>xạ</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và</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giảm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bạch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cầu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chỉ</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là</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một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phần</a:t>
            </a:r>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53A8695B-7B85-41CB-BA70-81384DCC5DDF}" type="slidenum">
              <a:rPr lang="en-US" smtClean="0"/>
              <a:t>85</a:t>
            </a:fld>
            <a:endParaRPr lang="en-US"/>
          </a:p>
        </p:txBody>
      </p:sp>
    </p:spTree>
    <p:extLst>
      <p:ext uri="{BB962C8B-B14F-4D97-AF65-F5344CB8AC3E}">
        <p14:creationId xmlns:p14="http://schemas.microsoft.com/office/powerpoint/2010/main" val="3960787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By the classical pathway of complement activation, the anaphylatoxins C3a and C4a, in the case of complete complement activation also C5a, are formed in HTRs. They release histamine and </a:t>
            </a:r>
            <a:r>
              <a:rPr lang="en-US" sz="1200" b="0" i="0" kern="1200" dirty="0" err="1">
                <a:solidFill>
                  <a:schemeClr val="tx1"/>
                </a:solidFill>
                <a:effectLst/>
                <a:latin typeface="+mn-lt"/>
                <a:ea typeface="+mn-ea"/>
                <a:cs typeface="+mn-cs"/>
              </a:rPr>
              <a:t>serotonine</a:t>
            </a:r>
            <a:r>
              <a:rPr lang="en-US" sz="1200" b="0" i="0" kern="1200" dirty="0">
                <a:solidFill>
                  <a:schemeClr val="tx1"/>
                </a:solidFill>
                <a:effectLst/>
                <a:latin typeface="+mn-lt"/>
                <a:ea typeface="+mn-ea"/>
                <a:cs typeface="+mn-cs"/>
              </a:rPr>
              <a:t> from mast cells causing vasodilatation, leakage of plasma through vascular endothelium, and consequent hypotension. A lot of cytokines are released from leukocytes stimulated by intravascular as well as extravascular hemolysis, e.g. IL-1, TNF, IL-6, IL-8, and MCP. They cause a systemic inflammatory response syndrome with fever, hypotension, mobilization of leukocytes from bone marrow, induction of adhesion molecules, and release of tissue factor from endothelial cells as well as activation of neutrophils leading to protease release causing endothelial damage</a:t>
            </a:r>
          </a:p>
          <a:p>
            <a:r>
              <a:rPr lang="en-US" sz="1200" b="0" i="0" kern="1200" dirty="0">
                <a:solidFill>
                  <a:schemeClr val="tx1"/>
                </a:solidFill>
                <a:effectLst/>
                <a:latin typeface="+mn-lt"/>
                <a:ea typeface="+mn-ea"/>
                <a:cs typeface="+mn-cs"/>
              </a:rPr>
              <a:t>	Disseminated intravascular coagulation (DIC) is not only triggered by activation of the clotting cascade through </a:t>
            </a:r>
            <a:r>
              <a:rPr lang="en-US" sz="1200" b="0" i="0" kern="1200" dirty="0" err="1">
                <a:solidFill>
                  <a:schemeClr val="tx1"/>
                </a:solidFill>
                <a:effectLst/>
                <a:latin typeface="+mn-lt"/>
                <a:ea typeface="+mn-ea"/>
                <a:cs typeface="+mn-cs"/>
              </a:rPr>
              <a:t>FXIIa</a:t>
            </a:r>
            <a:r>
              <a:rPr lang="en-US" sz="1200" b="0" i="0" kern="1200" dirty="0">
                <a:solidFill>
                  <a:schemeClr val="tx1"/>
                </a:solidFill>
                <a:effectLst/>
                <a:latin typeface="+mn-lt"/>
                <a:ea typeface="+mn-ea"/>
                <a:cs typeface="+mn-cs"/>
              </a:rPr>
              <a:t>, but also by thromboplastic material released from activated leukocytes, platelets, and damaged endothelial cells. In consequence, DIC triggers disruption of microcirculation by formation of microthrombi, leading to ischemic damage of tissues. Furthermore, consumption of coagulation factors and platelets occurs, which can, in combination with activation of the fibrinolytic system by </a:t>
            </a:r>
            <a:r>
              <a:rPr lang="en-US" sz="1200" b="0" i="0" kern="1200" dirty="0" err="1">
                <a:solidFill>
                  <a:schemeClr val="tx1"/>
                </a:solidFill>
                <a:effectLst/>
                <a:latin typeface="+mn-lt"/>
                <a:ea typeface="+mn-ea"/>
                <a:cs typeface="+mn-cs"/>
              </a:rPr>
              <a:t>FXIIa</a:t>
            </a:r>
            <a:r>
              <a:rPr lang="en-US" sz="1200" b="0" i="0" kern="1200" dirty="0">
                <a:solidFill>
                  <a:schemeClr val="tx1"/>
                </a:solidFill>
                <a:effectLst/>
                <a:latin typeface="+mn-lt"/>
                <a:ea typeface="+mn-ea"/>
                <a:cs typeface="+mn-cs"/>
              </a:rPr>
              <a:t>, cause diffuse bleeding</a:t>
            </a:r>
            <a:endParaRPr lang="en-US" dirty="0"/>
          </a:p>
        </p:txBody>
      </p:sp>
      <p:sp>
        <p:nvSpPr>
          <p:cNvPr id="4" name="Slide Number Placeholder 3"/>
          <p:cNvSpPr>
            <a:spLocks noGrp="1"/>
          </p:cNvSpPr>
          <p:nvPr>
            <p:ph type="sldNum" sz="quarter" idx="5"/>
          </p:nvPr>
        </p:nvSpPr>
        <p:spPr/>
        <p:txBody>
          <a:bodyPr/>
          <a:lstStyle/>
          <a:p>
            <a:fld id="{53A8695B-7B85-41CB-BA70-81384DCC5DDF}" type="slidenum">
              <a:rPr lang="en-US" smtClean="0"/>
              <a:t>14</a:t>
            </a:fld>
            <a:endParaRPr lang="en-US"/>
          </a:p>
        </p:txBody>
      </p:sp>
    </p:spTree>
    <p:extLst>
      <p:ext uri="{BB962C8B-B14F-4D97-AF65-F5344CB8AC3E}">
        <p14:creationId xmlns:p14="http://schemas.microsoft.com/office/powerpoint/2010/main" val="3881206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UKhemovigilanceschemefrom1996to2006.</a:t>
            </a:r>
          </a:p>
          <a:p>
            <a:r>
              <a:rPr lang="en-US" dirty="0"/>
              <a:t>After1998,allcaseswereconsideredbyan</a:t>
            </a:r>
          </a:p>
          <a:p>
            <a:r>
              <a:rPr lang="en-US" dirty="0" err="1"/>
              <a:t>expertpanelandclassifiedashighlylikely</a:t>
            </a:r>
            <a:r>
              <a:rPr lang="en-US" dirty="0"/>
              <a:t>,</a:t>
            </a:r>
          </a:p>
          <a:p>
            <a:r>
              <a:rPr lang="en-US" dirty="0"/>
              <a:t>probable,possible,orunlikely.From1996to</a:t>
            </a:r>
          </a:p>
          <a:p>
            <a:r>
              <a:rPr lang="en-US" dirty="0"/>
              <a:t>2003,caseascertainmentrosesteadilywith</a:t>
            </a:r>
          </a:p>
          <a:p>
            <a:r>
              <a:rPr lang="en-US" dirty="0"/>
              <a:t>increasing </a:t>
            </a:r>
            <a:r>
              <a:rPr lang="en-US" dirty="0" err="1"/>
              <a:t>knowledgeoftheconditionamong</a:t>
            </a:r>
            <a:endParaRPr lang="en-US" dirty="0"/>
          </a:p>
          <a:p>
            <a:r>
              <a:rPr lang="en-US" dirty="0"/>
              <a:t>physicians.FromOctober2003,apolicyto</a:t>
            </a:r>
          </a:p>
          <a:p>
            <a:r>
              <a:rPr lang="en-US" dirty="0" err="1"/>
              <a:t>procureFFPfrommaledonorsonlywas</a:t>
            </a:r>
            <a:endParaRPr lang="en-US" dirty="0"/>
          </a:p>
          <a:p>
            <a:r>
              <a:rPr lang="en-US" dirty="0"/>
              <a:t>introduced. </a:t>
            </a:r>
            <a:r>
              <a:rPr lang="en-US" dirty="0" err="1"/>
              <a:t>Followingthechange,therewasa</a:t>
            </a:r>
            <a:endParaRPr lang="en-US" dirty="0"/>
          </a:p>
          <a:p>
            <a:r>
              <a:rPr lang="en-US" dirty="0" err="1"/>
              <a:t>decreasein</a:t>
            </a:r>
            <a:r>
              <a:rPr lang="en-US" dirty="0"/>
              <a:t> </a:t>
            </a:r>
            <a:r>
              <a:rPr lang="en-US" dirty="0" err="1"/>
              <a:t>reports,andamarkeddeclinein</a:t>
            </a:r>
            <a:endParaRPr lang="en-US" dirty="0"/>
          </a:p>
          <a:p>
            <a:r>
              <a:rPr lang="en-US" dirty="0" err="1"/>
              <a:t>highlylikely</a:t>
            </a:r>
            <a:r>
              <a:rPr lang="en-US" dirty="0"/>
              <a:t> </a:t>
            </a:r>
            <a:r>
              <a:rPr lang="en-US" dirty="0" err="1"/>
              <a:t>orprobableTRALIandin</a:t>
            </a:r>
            <a:r>
              <a:rPr lang="en-US" dirty="0"/>
              <a:t> deaths</a:t>
            </a:r>
          </a:p>
          <a:p>
            <a:r>
              <a:rPr lang="en-US" dirty="0" err="1"/>
              <a:t>fromTRALI</a:t>
            </a:r>
            <a:r>
              <a:rPr lang="en-US" dirty="0"/>
              <a:t>(</a:t>
            </a:r>
            <a:r>
              <a:rPr lang="en-US" dirty="0" err="1"/>
              <a:t>notethatcaseswererecordedby</a:t>
            </a:r>
            <a:endParaRPr lang="en-US" dirty="0"/>
          </a:p>
          <a:p>
            <a:r>
              <a:rPr lang="en-US" dirty="0" err="1"/>
              <a:t>theyearthatthereportwasmade,andthat</a:t>
            </a:r>
            <a:endParaRPr lang="en-US" dirty="0"/>
          </a:p>
          <a:p>
            <a:r>
              <a:rPr lang="en-US" dirty="0"/>
              <a:t>manycasesdocumentedfor2004occurredin</a:t>
            </a:r>
          </a:p>
          <a:p>
            <a:r>
              <a:rPr lang="en-US" dirty="0"/>
              <a:t>2003).</a:t>
            </a:r>
            <a:r>
              <a:rPr lang="en-US" dirty="0" err="1"/>
              <a:t>Source:DatafromDr.CChapmanon</a:t>
            </a:r>
            <a:endParaRPr lang="en-US" dirty="0"/>
          </a:p>
          <a:p>
            <a:r>
              <a:rPr lang="en-US" dirty="0" err="1"/>
              <a:t>behalfofSHOTUK</a:t>
            </a:r>
            <a:r>
              <a:rPr lang="en-US" dirty="0"/>
              <a:t>(http://www.shotuk.org).</a:t>
            </a:r>
          </a:p>
          <a:p>
            <a:r>
              <a:rPr lang="en-US" dirty="0" err="1"/>
              <a:t>Reproducedwithpermission</a:t>
            </a:r>
            <a:endParaRPr lang="en-US" dirty="0"/>
          </a:p>
          <a:p>
            <a:r>
              <a:rPr lang="en-US" sz="1200" kern="1200" dirty="0">
                <a:solidFill>
                  <a:schemeClr val="tx1"/>
                </a:solidFill>
                <a:effectLst/>
                <a:latin typeface="+mn-lt"/>
                <a:ea typeface="+mn-ea"/>
                <a:cs typeface="+mn-cs"/>
              </a:rPr>
              <a:t>for years that female donors, due to exposure to fetal </a:t>
            </a:r>
            <a:r>
              <a:rPr lang="en-US" sz="1200" kern="1200" dirty="0" err="1">
                <a:solidFill>
                  <a:schemeClr val="tx1"/>
                </a:solidFill>
                <a:effectLst/>
                <a:latin typeface="+mn-lt"/>
                <a:ea typeface="+mn-ea"/>
                <a:cs typeface="+mn-cs"/>
              </a:rPr>
              <a:t>alloantigens</a:t>
            </a:r>
            <a:r>
              <a:rPr lang="en-US" sz="1200" kern="1200" dirty="0">
                <a:solidFill>
                  <a:schemeClr val="tx1"/>
                </a:solidFill>
                <a:effectLst/>
                <a:latin typeface="+mn-lt"/>
                <a:ea typeface="+mn-ea"/>
                <a:cs typeface="+mn-cs"/>
              </a:rPr>
              <a:t> during pregnancy, have a much higher prevalence of anti-HLA antibodies than do male donors </a:t>
            </a:r>
            <a:endParaRPr lang="en-US" dirty="0"/>
          </a:p>
        </p:txBody>
      </p:sp>
      <p:sp>
        <p:nvSpPr>
          <p:cNvPr id="4" name="Slide Number Placeholder 3"/>
          <p:cNvSpPr>
            <a:spLocks noGrp="1"/>
          </p:cNvSpPr>
          <p:nvPr>
            <p:ph type="sldNum" sz="quarter" idx="5"/>
          </p:nvPr>
        </p:nvSpPr>
        <p:spPr/>
        <p:txBody>
          <a:bodyPr/>
          <a:lstStyle/>
          <a:p>
            <a:fld id="{53A8695B-7B85-41CB-BA70-81384DCC5DDF}" type="slidenum">
              <a:rPr lang="en-US" smtClean="0"/>
              <a:t>25</a:t>
            </a:fld>
            <a:endParaRPr lang="en-US"/>
          </a:p>
        </p:txBody>
      </p:sp>
    </p:spTree>
    <p:extLst>
      <p:ext uri="{BB962C8B-B14F-4D97-AF65-F5344CB8AC3E}">
        <p14:creationId xmlns:p14="http://schemas.microsoft.com/office/powerpoint/2010/main" val="2960749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Pathophysiology of Transfusion Related Acute Lung Injury (TRALI). Polymorphonuclear neutrophils (PMNs) are attracted to the lung by release of cytokines and chemokines released from the upregulated lung endothelium. Lose binding by L-selectin takes place. Firm adhesion is realized by E-and P-selectin and intra cellular adhesion molecules (ICAM-1). These hyperactive PMNs are finally activated by the "second hit" of bio active lipids (Lipids) or HLA/HNA antibodies influx. This results in alveolar capillary damage and leakage of fluid intravascular </a:t>
            </a:r>
            <a:r>
              <a:rPr lang="en-US" sz="1200" b="0" i="0" kern="1200" dirty="0" err="1">
                <a:solidFill>
                  <a:schemeClr val="tx1"/>
                </a:solidFill>
                <a:effectLst/>
                <a:latin typeface="+mn-lt"/>
                <a:ea typeface="+mn-ea"/>
                <a:cs typeface="+mn-cs"/>
              </a:rPr>
              <a:t>thorugh</a:t>
            </a:r>
            <a:r>
              <a:rPr lang="en-US" sz="1200" b="0" i="0" kern="1200" dirty="0">
                <a:solidFill>
                  <a:schemeClr val="tx1"/>
                </a:solidFill>
                <a:effectLst/>
                <a:latin typeface="+mn-lt"/>
                <a:ea typeface="+mn-ea"/>
                <a:cs typeface="+mn-cs"/>
              </a:rPr>
              <a:t> the </a:t>
            </a:r>
            <a:r>
              <a:rPr lang="en-US" sz="1200" b="0" i="0" kern="1200" dirty="0" err="1">
                <a:solidFill>
                  <a:schemeClr val="tx1"/>
                </a:solidFill>
                <a:effectLst/>
                <a:latin typeface="+mn-lt"/>
                <a:ea typeface="+mn-ea"/>
                <a:cs typeface="+mn-cs"/>
              </a:rPr>
              <a:t>interstitium</a:t>
            </a:r>
            <a:r>
              <a:rPr lang="en-US" sz="1200" b="0" i="0" kern="1200" dirty="0">
                <a:solidFill>
                  <a:schemeClr val="tx1"/>
                </a:solidFill>
                <a:effectLst/>
                <a:latin typeface="+mn-lt"/>
                <a:ea typeface="+mn-ea"/>
                <a:cs typeface="+mn-cs"/>
              </a:rPr>
              <a:t> into the alveolar space, resulting in long edema and finally TRALI. </a:t>
            </a:r>
          </a:p>
          <a:p>
            <a:endParaRPr lang="en-US" dirty="0"/>
          </a:p>
        </p:txBody>
      </p:sp>
      <p:sp>
        <p:nvSpPr>
          <p:cNvPr id="4" name="Slide Number Placeholder 3"/>
          <p:cNvSpPr>
            <a:spLocks noGrp="1"/>
          </p:cNvSpPr>
          <p:nvPr>
            <p:ph type="sldNum" sz="quarter" idx="5"/>
          </p:nvPr>
        </p:nvSpPr>
        <p:spPr/>
        <p:txBody>
          <a:bodyPr/>
          <a:lstStyle/>
          <a:p>
            <a:fld id="{53A8695B-7B85-41CB-BA70-81384DCC5DDF}" type="slidenum">
              <a:rPr lang="en-US" smtClean="0"/>
              <a:t>29</a:t>
            </a:fld>
            <a:endParaRPr lang="en-US"/>
          </a:p>
        </p:txBody>
      </p:sp>
    </p:spTree>
    <p:extLst>
      <p:ext uri="{BB962C8B-B14F-4D97-AF65-F5344CB8AC3E}">
        <p14:creationId xmlns:p14="http://schemas.microsoft.com/office/powerpoint/2010/main" val="657463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These may include complete blood count, bilirubin, haptoglobin, direct antiglobulin (Coombs) test, brain natriuretic peptide (BNP) or N-terminal (NT)-Pro-BNP, and HLA antigen typing</a:t>
            </a:r>
          </a:p>
          <a:p>
            <a:r>
              <a:rPr lang="en-US" sz="1200" b="0" i="0" kern="1200" dirty="0">
                <a:solidFill>
                  <a:schemeClr val="tx1"/>
                </a:solidFill>
                <a:effectLst/>
                <a:latin typeface="+mn-lt"/>
                <a:ea typeface="+mn-ea"/>
                <a:cs typeface="+mn-cs"/>
              </a:rPr>
              <a:t>Consideration of the likelihood of other potential causes for the respiratory distress (</a:t>
            </a:r>
            <a:r>
              <a:rPr lang="en-US" sz="1200" b="0" i="0" kern="1200" dirty="0" err="1">
                <a:solidFill>
                  <a:schemeClr val="tx1"/>
                </a:solidFill>
                <a:effectLst/>
                <a:latin typeface="+mn-lt"/>
                <a:ea typeface="+mn-ea"/>
                <a:cs typeface="+mn-cs"/>
              </a:rPr>
              <a:t>eg</a:t>
            </a:r>
            <a:r>
              <a:rPr lang="en-US" sz="1200" b="0" i="0" kern="1200" dirty="0">
                <a:solidFill>
                  <a:schemeClr val="tx1"/>
                </a:solidFill>
                <a:effectLst/>
                <a:latin typeface="+mn-lt"/>
                <a:ea typeface="+mn-ea"/>
                <a:cs typeface="+mn-cs"/>
              </a:rPr>
              <a:t>, cardiovascular compromise, anaphylaxis, sepsis, exacerbation of underlying lung disease or atelectasis</a:t>
            </a:r>
            <a:endParaRPr lang="en-US" dirty="0"/>
          </a:p>
        </p:txBody>
      </p:sp>
      <p:sp>
        <p:nvSpPr>
          <p:cNvPr id="4" name="Slide Number Placeholder 3"/>
          <p:cNvSpPr>
            <a:spLocks noGrp="1"/>
          </p:cNvSpPr>
          <p:nvPr>
            <p:ph type="sldNum" sz="quarter" idx="5"/>
          </p:nvPr>
        </p:nvSpPr>
        <p:spPr/>
        <p:txBody>
          <a:bodyPr/>
          <a:lstStyle/>
          <a:p>
            <a:fld id="{53A8695B-7B85-41CB-BA70-81384DCC5DDF}" type="slidenum">
              <a:rPr lang="en-US" smtClean="0"/>
              <a:t>33</a:t>
            </a:fld>
            <a:endParaRPr lang="en-US"/>
          </a:p>
        </p:txBody>
      </p:sp>
    </p:spTree>
    <p:extLst>
      <p:ext uri="{BB962C8B-B14F-4D97-AF65-F5344CB8AC3E}">
        <p14:creationId xmlns:p14="http://schemas.microsoft.com/office/powerpoint/2010/main" val="2267577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Acute pulmonary </a:t>
            </a:r>
            <a:r>
              <a:rPr lang="en-US" sz="1200" b="0" i="0" kern="1200" dirty="0" err="1">
                <a:solidFill>
                  <a:schemeClr val="tx1"/>
                </a:solidFill>
                <a:effectLst/>
                <a:latin typeface="+mn-lt"/>
                <a:ea typeface="+mn-ea"/>
                <a:cs typeface="+mn-cs"/>
              </a:rPr>
              <a:t>oedema</a:t>
            </a:r>
            <a:r>
              <a:rPr lang="en-US" sz="1200" b="0" i="0" kern="1200" dirty="0">
                <a:solidFill>
                  <a:schemeClr val="tx1"/>
                </a:solidFill>
                <a:effectLst/>
                <a:latin typeface="+mn-lt"/>
                <a:ea typeface="+mn-ea"/>
                <a:cs typeface="+mn-cs"/>
              </a:rPr>
              <a:t> in the </a:t>
            </a:r>
            <a:r>
              <a:rPr lang="en-US" sz="1200" b="0" i="0" kern="1200" dirty="0" err="1">
                <a:solidFill>
                  <a:schemeClr val="tx1"/>
                </a:solidFill>
                <a:effectLst/>
                <a:latin typeface="+mn-lt"/>
                <a:ea typeface="+mn-ea"/>
                <a:cs typeface="+mn-cs"/>
              </a:rPr>
              <a:t>thalassaemia</a:t>
            </a:r>
            <a:r>
              <a:rPr lang="en-US" sz="1200" b="0" i="0" kern="1200" dirty="0">
                <a:solidFill>
                  <a:schemeClr val="tx1"/>
                </a:solidFill>
                <a:effectLst/>
                <a:latin typeface="+mn-lt"/>
                <a:ea typeface="+mn-ea"/>
                <a:cs typeface="+mn-cs"/>
              </a:rPr>
              <a:t> major patient B caused by the TRALI syndrome. Bilateral pulmonary edema is shown from the X-ray images in patient B on the day of the TRALI incidence. Significant remission of bronchial infiltration is observed in subsequent X-ray images which were obtained following treatment in the intensive therapy unit on the 3rd and 5th day</a:t>
            </a:r>
          </a:p>
          <a:p>
            <a:endParaRPr lang="en-US" dirty="0"/>
          </a:p>
        </p:txBody>
      </p:sp>
      <p:sp>
        <p:nvSpPr>
          <p:cNvPr id="4" name="Slide Number Placeholder 3"/>
          <p:cNvSpPr>
            <a:spLocks noGrp="1"/>
          </p:cNvSpPr>
          <p:nvPr>
            <p:ph type="sldNum" sz="quarter" idx="5"/>
          </p:nvPr>
        </p:nvSpPr>
        <p:spPr/>
        <p:txBody>
          <a:bodyPr/>
          <a:lstStyle/>
          <a:p>
            <a:fld id="{53A8695B-7B85-41CB-BA70-81384DCC5DDF}" type="slidenum">
              <a:rPr lang="en-US" smtClean="0"/>
              <a:t>34</a:t>
            </a:fld>
            <a:endParaRPr lang="en-US"/>
          </a:p>
        </p:txBody>
      </p:sp>
    </p:spTree>
    <p:extLst>
      <p:ext uri="{BB962C8B-B14F-4D97-AF65-F5344CB8AC3E}">
        <p14:creationId xmlns:p14="http://schemas.microsoft.com/office/powerpoint/2010/main" val="1159084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Physiology of Microvascular Fluid Exchange in the Lung.</a:t>
            </a:r>
            <a:br>
              <a:rPr lang="en-US" dirty="0"/>
            </a:br>
            <a:r>
              <a:rPr lang="en-US" sz="1200" b="1" i="0" kern="1200" dirty="0">
                <a:solidFill>
                  <a:schemeClr val="tx1"/>
                </a:solidFill>
                <a:effectLst/>
                <a:latin typeface="+mn-lt"/>
                <a:ea typeface="+mn-ea"/>
                <a:cs typeface="+mn-cs"/>
              </a:rPr>
              <a:t>Notes:</a:t>
            </a:r>
            <a:r>
              <a:rPr lang="en-US" sz="1200" b="0" i="0" kern="1200" dirty="0">
                <a:solidFill>
                  <a:schemeClr val="tx1"/>
                </a:solidFill>
                <a:effectLst/>
                <a:latin typeface="+mn-lt"/>
                <a:ea typeface="+mn-ea"/>
                <a:cs typeface="+mn-cs"/>
              </a:rPr>
              <a:t> In the normal lung (</a:t>
            </a:r>
            <a:r>
              <a:rPr lang="en-US" sz="1200" b="1" i="0"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 fluid moves continuously outward from the vascular to the interstitial space according to the net difference between hydrostatic and protein osmotic pressures, as well as to the permeability of the capillary membrane. When hydrostatic pressure increases in the microcirculation such as in TACO, the rate of </a:t>
            </a:r>
            <a:r>
              <a:rPr lang="en-US" sz="1200" b="0" i="0" kern="1200" dirty="0" err="1">
                <a:solidFill>
                  <a:schemeClr val="tx1"/>
                </a:solidFill>
                <a:effectLst/>
                <a:latin typeface="+mn-lt"/>
                <a:ea typeface="+mn-ea"/>
                <a:cs typeface="+mn-cs"/>
              </a:rPr>
              <a:t>transvascular</a:t>
            </a:r>
            <a:r>
              <a:rPr lang="en-US" sz="1200" b="0" i="0" kern="1200" dirty="0">
                <a:solidFill>
                  <a:schemeClr val="tx1"/>
                </a:solidFill>
                <a:effectLst/>
                <a:latin typeface="+mn-lt"/>
                <a:ea typeface="+mn-ea"/>
                <a:cs typeface="+mn-cs"/>
              </a:rPr>
              <a:t> fluid filtration rises (</a:t>
            </a:r>
            <a:r>
              <a:rPr lang="en-US" sz="1200" b="1" i="0" kern="1200" dirty="0">
                <a:solidFill>
                  <a:schemeClr val="tx1"/>
                </a:solidFill>
                <a:effectLst/>
                <a:latin typeface="+mn-lt"/>
                <a:ea typeface="+mn-ea"/>
                <a:cs typeface="+mn-cs"/>
              </a:rPr>
              <a:t>B</a:t>
            </a:r>
            <a:r>
              <a:rPr lang="en-US" sz="1200" b="0" i="0" kern="1200" dirty="0">
                <a:solidFill>
                  <a:schemeClr val="tx1"/>
                </a:solidFill>
                <a:effectLst/>
                <a:latin typeface="+mn-lt"/>
                <a:ea typeface="+mn-ea"/>
                <a:cs typeface="+mn-cs"/>
              </a:rPr>
              <a:t>). Since the permeability of the capillary endothelium remains normal, the filtered edema fluid leaving the circulation has a low protein content. Noncardiogenic pulmonary edema (</a:t>
            </a:r>
            <a:r>
              <a:rPr lang="en-US" sz="1200" b="1" i="0" kern="1200" dirty="0">
                <a:solidFill>
                  <a:schemeClr val="tx1"/>
                </a:solidFill>
                <a:effectLst/>
                <a:latin typeface="+mn-lt"/>
                <a:ea typeface="+mn-ea"/>
                <a:cs typeface="+mn-cs"/>
              </a:rPr>
              <a:t>C</a:t>
            </a:r>
            <a:r>
              <a:rPr lang="en-US" sz="1200" b="0" i="0" kern="1200" dirty="0">
                <a:solidFill>
                  <a:schemeClr val="tx1"/>
                </a:solidFill>
                <a:effectLst/>
                <a:latin typeface="+mn-lt"/>
                <a:ea typeface="+mn-ea"/>
                <a:cs typeface="+mn-cs"/>
              </a:rPr>
              <a:t>) occurs when the permeability of the microvascular membrane increases because of direct or indirect lung injury (including transfusion related acute lung injury), resulting in a marked increase in the amount of fluid and protein leaving the vascular space. From The New England Journal of Medicine, Ware LB, </a:t>
            </a:r>
            <a:r>
              <a:rPr lang="en-US" sz="1200" b="0" i="0" kern="1200" dirty="0" err="1">
                <a:solidFill>
                  <a:schemeClr val="tx1"/>
                </a:solidFill>
                <a:effectLst/>
                <a:latin typeface="+mn-lt"/>
                <a:ea typeface="+mn-ea"/>
                <a:cs typeface="+mn-cs"/>
              </a:rPr>
              <a:t>Matthay</a:t>
            </a:r>
            <a:r>
              <a:rPr lang="en-US" sz="1200" b="0" i="0" kern="1200" dirty="0">
                <a:solidFill>
                  <a:schemeClr val="tx1"/>
                </a:solidFill>
                <a:effectLst/>
                <a:latin typeface="+mn-lt"/>
                <a:ea typeface="+mn-ea"/>
                <a:cs typeface="+mn-cs"/>
              </a:rPr>
              <a:t> MA, Clinical practice. Acute pulmonary edema. 353(26):2788–2796. Copyright © (2005) Massachusetts Medical Society. Reprinted with permission from Massachusetts Medical Society.</a:t>
            </a:r>
            <a:r>
              <a:rPr lang="en-US" sz="1200" b="0" i="0" u="sng" kern="1200" baseline="30000" dirty="0">
                <a:solidFill>
                  <a:schemeClr val="tx1"/>
                </a:solidFill>
                <a:effectLst/>
                <a:latin typeface="+mn-lt"/>
                <a:ea typeface="+mn-ea"/>
                <a:cs typeface="+mn-cs"/>
                <a:hlinkClick r:id="rId3"/>
              </a:rPr>
              <a:t>15</a:t>
            </a:r>
            <a:endParaRPr lang="en-US" dirty="0"/>
          </a:p>
        </p:txBody>
      </p:sp>
      <p:sp>
        <p:nvSpPr>
          <p:cNvPr id="4" name="Slide Number Placeholder 3"/>
          <p:cNvSpPr>
            <a:spLocks noGrp="1"/>
          </p:cNvSpPr>
          <p:nvPr>
            <p:ph type="sldNum" sz="quarter" idx="5"/>
          </p:nvPr>
        </p:nvSpPr>
        <p:spPr/>
        <p:txBody>
          <a:bodyPr/>
          <a:lstStyle/>
          <a:p>
            <a:fld id="{53A8695B-7B85-41CB-BA70-81384DCC5DDF}" type="slidenum">
              <a:rPr lang="en-US" smtClean="0"/>
              <a:t>44</a:t>
            </a:fld>
            <a:endParaRPr lang="en-US"/>
          </a:p>
        </p:txBody>
      </p:sp>
    </p:spTree>
    <p:extLst>
      <p:ext uri="{BB962C8B-B14F-4D97-AF65-F5344CB8AC3E}">
        <p14:creationId xmlns:p14="http://schemas.microsoft.com/office/powerpoint/2010/main" val="153278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Incidents emerging more than 6 hours after transfusion but within 24 hours were classified as transfusion-associated dyspnea</a:t>
            </a:r>
          </a:p>
          <a:p>
            <a:r>
              <a:rPr lang="en-US" sz="1200" b="0" i="0" kern="1200" dirty="0">
                <a:solidFill>
                  <a:schemeClr val="tx1"/>
                </a:solidFill>
                <a:effectLst/>
                <a:latin typeface="+mn-lt"/>
                <a:ea typeface="+mn-ea"/>
                <a:cs typeface="+mn-cs"/>
              </a:rPr>
              <a:t>We defined respiratory distress as a respiratory rate above 20 breaths per minute, tachycardia as 100 or more beats per minute, increased blood pressure as a systolic pressure of more than 140 mmHg and a diastolic pressure over 90 mmHg, and positive fluid balance as a minimum +1,000 mL</a:t>
            </a:r>
            <a:endParaRPr lang="en-US" dirty="0"/>
          </a:p>
        </p:txBody>
      </p:sp>
      <p:sp>
        <p:nvSpPr>
          <p:cNvPr id="4" name="Slide Number Placeholder 3"/>
          <p:cNvSpPr>
            <a:spLocks noGrp="1"/>
          </p:cNvSpPr>
          <p:nvPr>
            <p:ph type="sldNum" sz="quarter" idx="5"/>
          </p:nvPr>
        </p:nvSpPr>
        <p:spPr/>
        <p:txBody>
          <a:bodyPr/>
          <a:lstStyle/>
          <a:p>
            <a:fld id="{53A8695B-7B85-41CB-BA70-81384DCC5DDF}" type="slidenum">
              <a:rPr lang="en-US" smtClean="0"/>
              <a:t>46</a:t>
            </a:fld>
            <a:endParaRPr lang="en-US"/>
          </a:p>
        </p:txBody>
      </p:sp>
    </p:spTree>
    <p:extLst>
      <p:ext uri="{BB962C8B-B14F-4D97-AF65-F5344CB8AC3E}">
        <p14:creationId xmlns:p14="http://schemas.microsoft.com/office/powerpoint/2010/main" val="10709852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sz="1200" b="0" i="0" kern="1200" dirty="0">
                <a:solidFill>
                  <a:schemeClr val="tx1"/>
                </a:solidFill>
                <a:effectLst/>
                <a:latin typeface="+mn-lt"/>
                <a:ea typeface="+mn-ea"/>
                <a:cs typeface="+mn-cs"/>
              </a:rPr>
              <a:t>Transfusion. 2015 Mar;55(3):563-70. </a:t>
            </a:r>
            <a:r>
              <a:rPr lang="en-US" sz="1200" b="0" i="0" kern="1200" dirty="0" err="1">
                <a:solidFill>
                  <a:schemeClr val="tx1"/>
                </a:solidFill>
                <a:effectLst/>
                <a:latin typeface="+mn-lt"/>
                <a:ea typeface="+mn-ea"/>
                <a:cs typeface="+mn-cs"/>
              </a:rPr>
              <a:t>Epub</a:t>
            </a:r>
            <a:r>
              <a:rPr lang="en-US" sz="1200" b="0" i="0" kern="1200" dirty="0">
                <a:solidFill>
                  <a:schemeClr val="tx1"/>
                </a:solidFill>
                <a:effectLst/>
                <a:latin typeface="+mn-lt"/>
                <a:ea typeface="+mn-ea"/>
                <a:cs typeface="+mn-cs"/>
              </a:rPr>
              <a:t> 2014 Aug 22.</a:t>
            </a:r>
            <a:endParaRPr lang="en-US" dirty="0"/>
          </a:p>
        </p:txBody>
      </p:sp>
      <p:sp>
        <p:nvSpPr>
          <p:cNvPr id="4" name="Slide Number Placeholder 3"/>
          <p:cNvSpPr>
            <a:spLocks noGrp="1"/>
          </p:cNvSpPr>
          <p:nvPr>
            <p:ph type="sldNum" sz="quarter" idx="5"/>
          </p:nvPr>
        </p:nvSpPr>
        <p:spPr/>
        <p:txBody>
          <a:bodyPr/>
          <a:lstStyle/>
          <a:p>
            <a:fld id="{53A8695B-7B85-41CB-BA70-81384DCC5DDF}" type="slidenum">
              <a:rPr lang="en-US" smtClean="0"/>
              <a:t>67</a:t>
            </a:fld>
            <a:endParaRPr lang="en-US"/>
          </a:p>
        </p:txBody>
      </p:sp>
    </p:spTree>
    <p:extLst>
      <p:ext uri="{BB962C8B-B14F-4D97-AF65-F5344CB8AC3E}">
        <p14:creationId xmlns:p14="http://schemas.microsoft.com/office/powerpoint/2010/main" val="1986474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23E2646-4CEC-4BFB-B1CD-D3DF7D109FF2}" type="datetimeFigureOut">
              <a:rPr lang="en-US" smtClean="0"/>
              <a:t>16-May-19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C5ED1-F1B1-434F-9E4F-AB69C3A40F97}" type="slidenum">
              <a:rPr lang="en-US" smtClean="0"/>
              <a:t>‹#›</a:t>
            </a:fld>
            <a:endParaRPr lang="en-US"/>
          </a:p>
        </p:txBody>
      </p:sp>
    </p:spTree>
    <p:extLst>
      <p:ext uri="{BB962C8B-B14F-4D97-AF65-F5344CB8AC3E}">
        <p14:creationId xmlns:p14="http://schemas.microsoft.com/office/powerpoint/2010/main" val="27231122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23E2646-4CEC-4BFB-B1CD-D3DF7D109FF2}" type="datetimeFigureOut">
              <a:rPr lang="en-US" smtClean="0"/>
              <a:t>16-May-19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8C5ED1-F1B1-434F-9E4F-AB69C3A40F97}" type="slidenum">
              <a:rPr lang="en-US" smtClean="0"/>
              <a:t>‹#›</a:t>
            </a:fld>
            <a:endParaRPr lang="en-US"/>
          </a:p>
        </p:txBody>
      </p:sp>
    </p:spTree>
    <p:extLst>
      <p:ext uri="{BB962C8B-B14F-4D97-AF65-F5344CB8AC3E}">
        <p14:creationId xmlns:p14="http://schemas.microsoft.com/office/powerpoint/2010/main" val="1406905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23E2646-4CEC-4BFB-B1CD-D3DF7D109FF2}" type="datetimeFigureOut">
              <a:rPr lang="en-US" smtClean="0"/>
              <a:t>16-May-19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8C5ED1-F1B1-434F-9E4F-AB69C3A40F97}" type="slidenum">
              <a:rPr lang="en-US" smtClean="0"/>
              <a:t>‹#›</a:t>
            </a:fld>
            <a:endParaRPr lang="en-US"/>
          </a:p>
        </p:txBody>
      </p:sp>
    </p:spTree>
    <p:extLst>
      <p:ext uri="{BB962C8B-B14F-4D97-AF65-F5344CB8AC3E}">
        <p14:creationId xmlns:p14="http://schemas.microsoft.com/office/powerpoint/2010/main" val="10723937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23E2646-4CEC-4BFB-B1CD-D3DF7D109FF2}" type="datetimeFigureOut">
              <a:rPr lang="en-US" smtClean="0"/>
              <a:t>16-May-19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8C5ED1-F1B1-434F-9E4F-AB69C3A40F97}"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215227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23E2646-4CEC-4BFB-B1CD-D3DF7D109FF2}" type="datetimeFigureOut">
              <a:rPr lang="en-US" smtClean="0"/>
              <a:t>16-May-19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8C5ED1-F1B1-434F-9E4F-AB69C3A40F97}" type="slidenum">
              <a:rPr lang="en-US" smtClean="0"/>
              <a:t>‹#›</a:t>
            </a:fld>
            <a:endParaRPr lang="en-US"/>
          </a:p>
        </p:txBody>
      </p:sp>
    </p:spTree>
    <p:extLst>
      <p:ext uri="{BB962C8B-B14F-4D97-AF65-F5344CB8AC3E}">
        <p14:creationId xmlns:p14="http://schemas.microsoft.com/office/powerpoint/2010/main" val="3019435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23E2646-4CEC-4BFB-B1CD-D3DF7D109FF2}" type="datetimeFigureOut">
              <a:rPr lang="en-US" smtClean="0"/>
              <a:t>16-May-19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8C5ED1-F1B1-434F-9E4F-AB69C3A40F97}" type="slidenum">
              <a:rPr lang="en-US" smtClean="0"/>
              <a:t>‹#›</a:t>
            </a:fld>
            <a:endParaRPr lang="en-US"/>
          </a:p>
        </p:txBody>
      </p:sp>
    </p:spTree>
    <p:extLst>
      <p:ext uri="{BB962C8B-B14F-4D97-AF65-F5344CB8AC3E}">
        <p14:creationId xmlns:p14="http://schemas.microsoft.com/office/powerpoint/2010/main" val="30700476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23E2646-4CEC-4BFB-B1CD-D3DF7D109FF2}" type="datetimeFigureOut">
              <a:rPr lang="en-US" smtClean="0"/>
              <a:t>16-May-19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8C5ED1-F1B1-434F-9E4F-AB69C3A40F97}" type="slidenum">
              <a:rPr lang="en-US" smtClean="0"/>
              <a:t>‹#›</a:t>
            </a:fld>
            <a:endParaRPr lang="en-US"/>
          </a:p>
        </p:txBody>
      </p:sp>
    </p:spTree>
    <p:extLst>
      <p:ext uri="{BB962C8B-B14F-4D97-AF65-F5344CB8AC3E}">
        <p14:creationId xmlns:p14="http://schemas.microsoft.com/office/powerpoint/2010/main" val="32599986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3E2646-4CEC-4BFB-B1CD-D3DF7D109FF2}" type="datetimeFigureOut">
              <a:rPr lang="en-US" smtClean="0"/>
              <a:t>16-May-19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C5ED1-F1B1-434F-9E4F-AB69C3A40F97}" type="slidenum">
              <a:rPr lang="en-US" smtClean="0"/>
              <a:t>‹#›</a:t>
            </a:fld>
            <a:endParaRPr lang="en-US"/>
          </a:p>
        </p:txBody>
      </p:sp>
    </p:spTree>
    <p:extLst>
      <p:ext uri="{BB962C8B-B14F-4D97-AF65-F5344CB8AC3E}">
        <p14:creationId xmlns:p14="http://schemas.microsoft.com/office/powerpoint/2010/main" val="23360192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3E2646-4CEC-4BFB-B1CD-D3DF7D109FF2}" type="datetimeFigureOut">
              <a:rPr lang="en-US" smtClean="0"/>
              <a:t>16-May-19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C5ED1-F1B1-434F-9E4F-AB69C3A40F97}" type="slidenum">
              <a:rPr lang="en-US" smtClean="0"/>
              <a:t>‹#›</a:t>
            </a:fld>
            <a:endParaRPr lang="en-US"/>
          </a:p>
        </p:txBody>
      </p:sp>
    </p:spTree>
    <p:extLst>
      <p:ext uri="{BB962C8B-B14F-4D97-AF65-F5344CB8AC3E}">
        <p14:creationId xmlns:p14="http://schemas.microsoft.com/office/powerpoint/2010/main" val="2759255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b="1">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hasCustomPrompt="1"/>
          </p:nvPr>
        </p:nvSpPr>
        <p:spPr/>
        <p:txBody>
          <a:bodyPr>
            <a:normAutofit/>
          </a:bodyPr>
          <a:lstStyle>
            <a:lvl1pPr marL="228600" indent="-228600">
              <a:buFont typeface="Wingdings" panose="05000000000000000000" pitchFamily="2" charset="2"/>
              <a:buChar char="Ø"/>
              <a:defRPr sz="2800" cap="none">
                <a:latin typeface="Times New Roman" panose="02020603050405020304" pitchFamily="18" charset="0"/>
                <a:cs typeface="Times New Roman" panose="02020603050405020304" pitchFamily="18" charset="0"/>
              </a:defRPr>
            </a:lvl1pPr>
            <a:lvl2pPr>
              <a:defRPr sz="2600" cap="none">
                <a:latin typeface="Times New Roman" panose="02020603050405020304" pitchFamily="18" charset="0"/>
                <a:cs typeface="Times New Roman" panose="02020603050405020304" pitchFamily="18" charset="0"/>
              </a:defRPr>
            </a:lvl2pPr>
            <a:lvl3pPr>
              <a:defRPr sz="2800" cap="none">
                <a:latin typeface="Times New Roman" panose="02020603050405020304" pitchFamily="18" charset="0"/>
                <a:cs typeface="Times New Roman" panose="02020603050405020304" pitchFamily="18" charset="0"/>
              </a:defRPr>
            </a:lvl3pPr>
            <a:lvl4pPr>
              <a:defRPr sz="2800" cap="none">
                <a:latin typeface="Times New Roman" panose="02020603050405020304" pitchFamily="18" charset="0"/>
                <a:cs typeface="Times New Roman" panose="02020603050405020304" pitchFamily="18" charset="0"/>
              </a:defRPr>
            </a:lvl4pPr>
            <a:lvl5pPr>
              <a:defRPr sz="2800" cap="none">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23E2646-4CEC-4BFB-B1CD-D3DF7D109FF2}" type="datetimeFigureOut">
              <a:rPr lang="en-US" smtClean="0"/>
              <a:t>16-May-19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C5ED1-F1B1-434F-9E4F-AB69C3A40F97}" type="slidenum">
              <a:rPr lang="en-US" smtClean="0"/>
              <a:t>‹#›</a:t>
            </a:fld>
            <a:endParaRPr lang="en-US"/>
          </a:p>
        </p:txBody>
      </p:sp>
    </p:spTree>
    <p:extLst>
      <p:ext uri="{BB962C8B-B14F-4D97-AF65-F5344CB8AC3E}">
        <p14:creationId xmlns:p14="http://schemas.microsoft.com/office/powerpoint/2010/main" val="3784198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3E2646-4CEC-4BFB-B1CD-D3DF7D109FF2}" type="datetimeFigureOut">
              <a:rPr lang="en-US" smtClean="0"/>
              <a:t>16-May-19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C5ED1-F1B1-434F-9E4F-AB69C3A40F97}" type="slidenum">
              <a:rPr lang="en-US" smtClean="0"/>
              <a:t>‹#›</a:t>
            </a:fld>
            <a:endParaRPr lang="en-US"/>
          </a:p>
        </p:txBody>
      </p:sp>
    </p:spTree>
    <p:extLst>
      <p:ext uri="{BB962C8B-B14F-4D97-AF65-F5344CB8AC3E}">
        <p14:creationId xmlns:p14="http://schemas.microsoft.com/office/powerpoint/2010/main" val="3009267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3E2646-4CEC-4BFB-B1CD-D3DF7D109FF2}" type="datetimeFigureOut">
              <a:rPr lang="en-US" smtClean="0"/>
              <a:t>16-May-19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C5ED1-F1B1-434F-9E4F-AB69C3A40F97}" type="slidenum">
              <a:rPr lang="en-US" smtClean="0"/>
              <a:t>‹#›</a:t>
            </a:fld>
            <a:endParaRPr lang="en-US"/>
          </a:p>
        </p:txBody>
      </p:sp>
    </p:spTree>
    <p:extLst>
      <p:ext uri="{BB962C8B-B14F-4D97-AF65-F5344CB8AC3E}">
        <p14:creationId xmlns:p14="http://schemas.microsoft.com/office/powerpoint/2010/main" val="1544652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23E2646-4CEC-4BFB-B1CD-D3DF7D109FF2}" type="datetimeFigureOut">
              <a:rPr lang="en-US" smtClean="0"/>
              <a:t>16-May-19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8C5ED1-F1B1-434F-9E4F-AB69C3A40F97}" type="slidenum">
              <a:rPr lang="en-US" smtClean="0"/>
              <a:t>‹#›</a:t>
            </a:fld>
            <a:endParaRPr lang="en-US"/>
          </a:p>
        </p:txBody>
      </p:sp>
    </p:spTree>
    <p:extLst>
      <p:ext uri="{BB962C8B-B14F-4D97-AF65-F5344CB8AC3E}">
        <p14:creationId xmlns:p14="http://schemas.microsoft.com/office/powerpoint/2010/main" val="4034990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23E2646-4CEC-4BFB-B1CD-D3DF7D109FF2}" type="datetimeFigureOut">
              <a:rPr lang="en-US" smtClean="0"/>
              <a:t>16-May-19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8C5ED1-F1B1-434F-9E4F-AB69C3A40F97}" type="slidenum">
              <a:rPr lang="en-US" smtClean="0"/>
              <a:t>‹#›</a:t>
            </a:fld>
            <a:endParaRPr lang="en-US"/>
          </a:p>
        </p:txBody>
      </p:sp>
    </p:spTree>
    <p:extLst>
      <p:ext uri="{BB962C8B-B14F-4D97-AF65-F5344CB8AC3E}">
        <p14:creationId xmlns:p14="http://schemas.microsoft.com/office/powerpoint/2010/main" val="485311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23E2646-4CEC-4BFB-B1CD-D3DF7D109FF2}" type="datetimeFigureOut">
              <a:rPr lang="en-US" smtClean="0"/>
              <a:t>16-May-19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8C5ED1-F1B1-434F-9E4F-AB69C3A40F97}" type="slidenum">
              <a:rPr lang="en-US" smtClean="0"/>
              <a:t>‹#›</a:t>
            </a:fld>
            <a:endParaRPr lang="en-US"/>
          </a:p>
        </p:txBody>
      </p:sp>
    </p:spTree>
    <p:extLst>
      <p:ext uri="{BB962C8B-B14F-4D97-AF65-F5344CB8AC3E}">
        <p14:creationId xmlns:p14="http://schemas.microsoft.com/office/powerpoint/2010/main" val="1495313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E23E2646-4CEC-4BFB-B1CD-D3DF7D109FF2}" type="datetimeFigureOut">
              <a:rPr lang="en-US" smtClean="0"/>
              <a:t>16-May-19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8C5ED1-F1B1-434F-9E4F-AB69C3A40F97}" type="slidenum">
              <a:rPr lang="en-US" smtClean="0"/>
              <a:t>‹#›</a:t>
            </a:fld>
            <a:endParaRPr lang="en-US"/>
          </a:p>
        </p:txBody>
      </p:sp>
    </p:spTree>
    <p:extLst>
      <p:ext uri="{BB962C8B-B14F-4D97-AF65-F5344CB8AC3E}">
        <p14:creationId xmlns:p14="http://schemas.microsoft.com/office/powerpoint/2010/main" val="831723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23E2646-4CEC-4BFB-B1CD-D3DF7D109FF2}" type="datetimeFigureOut">
              <a:rPr lang="en-US" smtClean="0"/>
              <a:t>16-May-19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8C5ED1-F1B1-434F-9E4F-AB69C3A40F97}" type="slidenum">
              <a:rPr lang="en-US" smtClean="0"/>
              <a:t>‹#›</a:t>
            </a:fld>
            <a:endParaRPr lang="en-US"/>
          </a:p>
        </p:txBody>
      </p:sp>
    </p:spTree>
    <p:extLst>
      <p:ext uri="{BB962C8B-B14F-4D97-AF65-F5344CB8AC3E}">
        <p14:creationId xmlns:p14="http://schemas.microsoft.com/office/powerpoint/2010/main" val="2783129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23E2646-4CEC-4BFB-B1CD-D3DF7D109FF2}" type="datetimeFigureOut">
              <a:rPr lang="en-US" smtClean="0"/>
              <a:t>16-May-19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D8C5ED1-F1B1-434F-9E4F-AB69C3A40F97}" type="slidenum">
              <a:rPr lang="en-US" smtClean="0"/>
              <a:t>‹#›</a:t>
            </a:fld>
            <a:endParaRPr lang="en-US"/>
          </a:p>
        </p:txBody>
      </p:sp>
    </p:spTree>
    <p:extLst>
      <p:ext uri="{BB962C8B-B14F-4D97-AF65-F5344CB8AC3E}">
        <p14:creationId xmlns:p14="http://schemas.microsoft.com/office/powerpoint/2010/main" val="484835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E23E2646-4CEC-4BFB-B1CD-D3DF7D109FF2}" type="datetimeFigureOut">
              <a:rPr lang="en-US" smtClean="0"/>
              <a:t>16-May-19</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1D8C5ED1-F1B1-434F-9E4F-AB69C3A40F97}" type="slidenum">
              <a:rPr lang="en-US" smtClean="0"/>
              <a:t>‹#›</a:t>
            </a:fld>
            <a:endParaRPr lang="en-US"/>
          </a:p>
        </p:txBody>
      </p:sp>
    </p:spTree>
    <p:extLst>
      <p:ext uri="{BB962C8B-B14F-4D97-AF65-F5344CB8AC3E}">
        <p14:creationId xmlns:p14="http://schemas.microsoft.com/office/powerpoint/2010/main" val="383013151"/>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3.png"/><Relationship Id="rId4" Type="http://schemas.openxmlformats.org/officeDocument/2006/relationships/image" Target="../media/image26.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8.xml"/><Relationship Id="rId5" Type="http://schemas.openxmlformats.org/officeDocument/2006/relationships/hyperlink" Target="https://www.ncbi.nlm.nih.gov/pmc/articles/PMC1904179/" TargetMode="External"/><Relationship Id="rId4" Type="http://schemas.openxmlformats.org/officeDocument/2006/relationships/image" Target="../media/image3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33.jpe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8.xml"/><Relationship Id="rId5" Type="http://schemas.openxmlformats.org/officeDocument/2006/relationships/image" Target="../media/image34.png"/><Relationship Id="rId4" Type="http://schemas.openxmlformats.org/officeDocument/2006/relationships/image" Target="../media/image3.png"/></Relationships>
</file>

<file path=ppt/slides/_rels/slide7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2" Type="http://schemas.openxmlformats.org/officeDocument/2006/relationships/hyperlink" Target="https://www.uptodate.com/contents/meperidine-pethidine-drug-information?topicRef=7947&amp;source=see_link" TargetMode="Externa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36.jpe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39.png"/></Relationships>
</file>

<file path=ppt/slides/_rels/slide8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E9E21-7276-4F1B-95D5-FCB5B197ED35}"/>
              </a:ext>
            </a:extLst>
          </p:cNvPr>
          <p:cNvSpPr>
            <a:spLocks noGrp="1"/>
          </p:cNvSpPr>
          <p:nvPr>
            <p:ph type="ctrTitle"/>
          </p:nvPr>
        </p:nvSpPr>
        <p:spPr/>
        <p:txBody>
          <a:bodyPr/>
          <a:lstStyle/>
          <a:p>
            <a:r>
              <a:rPr lang="en-US" b="1" dirty="0">
                <a:latin typeface="Times New Roman" pitchFamily="18" charset="0"/>
                <a:cs typeface="Times New Roman" pitchFamily="18" charset="0"/>
              </a:rPr>
              <a:t>Tai </a:t>
            </a:r>
            <a:r>
              <a:rPr lang="en-US" b="1" dirty="0" err="1">
                <a:latin typeface="Times New Roman" pitchFamily="18" charset="0"/>
                <a:cs typeface="Times New Roman" pitchFamily="18" charset="0"/>
              </a:rPr>
              <a:t>biến</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trong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truyền</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máu</a:t>
            </a:r>
            <a:endParaRPr lang="en-US" b="1" dirty="0">
              <a:latin typeface="Times New Roman" pitchFamily="18" charset="0"/>
              <a:cs typeface="Times New Roman" pitchFamily="18" charset="0"/>
            </a:endParaRPr>
          </a:p>
        </p:txBody>
      </p:sp>
      <p:sp>
        <p:nvSpPr>
          <p:cNvPr id="3" name="Subtitle 2">
            <a:extLst>
              <a:ext uri="{FF2B5EF4-FFF2-40B4-BE49-F238E27FC236}">
                <a16:creationId xmlns:a16="http://schemas.microsoft.com/office/drawing/2014/main" id="{C84673F2-A9B6-472C-9E20-725E6E8E2148}"/>
              </a:ext>
            </a:extLst>
          </p:cNvPr>
          <p:cNvSpPr>
            <a:spLocks noGrp="1"/>
          </p:cNvSpPr>
          <p:nvPr>
            <p:ph type="subTitle" idx="1"/>
          </p:nvPr>
        </p:nvSpPr>
        <p:spPr/>
        <p:txBody>
          <a:bodyPr/>
          <a:lstStyle/>
          <a:p>
            <a:r>
              <a:rPr lang="en-US" sz="1800" dirty="0">
                <a:latin typeface="Times New Roman" pitchFamily="18" charset="0"/>
                <a:cs typeface="Times New Roman" pitchFamily="18" charset="0"/>
              </a:rPr>
              <a:t>BSNT: Cao </a:t>
            </a:r>
            <a:r>
              <a:rPr lang="en-US" sz="1800" err="1">
                <a:latin typeface="Times New Roman" pitchFamily="18" charset="0"/>
                <a:cs typeface="Times New Roman" pitchFamily="18" charset="0"/>
              </a:rPr>
              <a:t>Thị</a:t>
            </a:r>
            <a:r>
              <a:rPr lang="en-US" sz="1800">
                <a:latin typeface="Times New Roman" pitchFamily="18" charset="0"/>
                <a:cs typeface="Times New Roman" pitchFamily="18" charset="0"/>
              </a:rPr>
              <a:t> Lộc</a:t>
            </a:r>
          </a:p>
          <a:p>
            <a:r>
              <a:rPr lang="en-US" sz="1800">
                <a:latin typeface="Times New Roman" pitchFamily="18" charset="0"/>
                <a:cs typeface="Times New Roman" pitchFamily="18" charset="0"/>
              </a:rPr>
              <a:t>GVHD: TS. LÊ Hoàng oanh</a:t>
            </a:r>
          </a:p>
          <a:p>
            <a:endParaRPr lang="en-US" dirty="0"/>
          </a:p>
        </p:txBody>
      </p:sp>
    </p:spTree>
    <p:extLst>
      <p:ext uri="{BB962C8B-B14F-4D97-AF65-F5344CB8AC3E}">
        <p14:creationId xmlns:p14="http://schemas.microsoft.com/office/powerpoint/2010/main" val="26600974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C1033-22C8-4B68-AD6B-4177F09F733C}"/>
              </a:ext>
            </a:extLst>
          </p:cNvPr>
          <p:cNvSpPr>
            <a:spLocks noGrp="1"/>
          </p:cNvSpPr>
          <p:nvPr>
            <p:ph type="title"/>
          </p:nvPr>
        </p:nvSpPr>
        <p:spPr/>
        <p:txBody>
          <a:bodyPr/>
          <a:lstStyle/>
          <a:p>
            <a:r>
              <a:rPr lang="en-US" dirty="0"/>
              <a:t>Hemolytic transfusion reactions</a:t>
            </a:r>
          </a:p>
        </p:txBody>
      </p:sp>
      <p:sp>
        <p:nvSpPr>
          <p:cNvPr id="3" name="Content Placeholder 2">
            <a:extLst>
              <a:ext uri="{FF2B5EF4-FFF2-40B4-BE49-F238E27FC236}">
                <a16:creationId xmlns:a16="http://schemas.microsoft.com/office/drawing/2014/main" id="{D7850AC9-0110-45A9-8367-3DCE3A3FD461}"/>
              </a:ext>
            </a:extLst>
          </p:cNvPr>
          <p:cNvSpPr>
            <a:spLocks noGrp="1"/>
          </p:cNvSpPr>
          <p:nvPr>
            <p:ph idx="1"/>
          </p:nvPr>
        </p:nvSpPr>
        <p:spPr/>
        <p:txBody>
          <a:bodyPr/>
          <a:lstStyle/>
          <a:p>
            <a:r>
              <a:rPr lang="en-US" dirty="0"/>
              <a:t>AHTR: </a:t>
            </a:r>
            <a:r>
              <a:rPr lang="it-IT" dirty="0"/>
              <a:t>1/1,972,000 (5/10 million)/ RBC unit (AABB 2016)</a:t>
            </a:r>
          </a:p>
          <a:p>
            <a:r>
              <a:rPr lang="en-US" dirty="0"/>
              <a:t>DHTR:  1:800 -1:11,000 (bao </a:t>
            </a:r>
            <a:r>
              <a:rPr lang="en-US" dirty="0" err="1"/>
              <a:t>gồm</a:t>
            </a:r>
            <a:r>
              <a:rPr lang="en-US" dirty="0"/>
              <a:t> </a:t>
            </a:r>
            <a:r>
              <a:rPr lang="en-US" dirty="0" err="1"/>
              <a:t>cả</a:t>
            </a:r>
            <a:r>
              <a:rPr lang="en-US" dirty="0"/>
              <a:t> </a:t>
            </a:r>
            <a:r>
              <a:rPr lang="en-US" dirty="0" err="1"/>
              <a:t>phản</a:t>
            </a:r>
            <a:r>
              <a:rPr lang="en-US" dirty="0"/>
              <a:t> </a:t>
            </a:r>
            <a:r>
              <a:rPr lang="en-US" dirty="0" err="1"/>
              <a:t>ứng</a:t>
            </a:r>
            <a:r>
              <a:rPr lang="en-US" dirty="0"/>
              <a:t> </a:t>
            </a:r>
            <a:r>
              <a:rPr lang="en-US" dirty="0" err="1"/>
              <a:t>huyết</a:t>
            </a:r>
            <a:r>
              <a:rPr lang="en-US" dirty="0"/>
              <a:t> </a:t>
            </a:r>
            <a:r>
              <a:rPr lang="en-US" dirty="0" err="1"/>
              <a:t>thanh</a:t>
            </a:r>
            <a:r>
              <a:rPr lang="en-US" dirty="0"/>
              <a:t> </a:t>
            </a:r>
            <a:r>
              <a:rPr lang="en-US" dirty="0" err="1"/>
              <a:t>muộn</a:t>
            </a:r>
            <a:r>
              <a:rPr lang="en-US" dirty="0"/>
              <a:t>)</a:t>
            </a:r>
          </a:p>
          <a:p>
            <a:endParaRPr lang="en-US" dirty="0"/>
          </a:p>
        </p:txBody>
      </p:sp>
    </p:spTree>
    <p:extLst>
      <p:ext uri="{BB962C8B-B14F-4D97-AF65-F5344CB8AC3E}">
        <p14:creationId xmlns:p14="http://schemas.microsoft.com/office/powerpoint/2010/main" val="3849552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20"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3">
            <a:extLst>
              <a:ext uri="{FF2B5EF4-FFF2-40B4-BE49-F238E27FC236}">
                <a16:creationId xmlns:a16="http://schemas.microsoft.com/office/drawing/2014/main" id="{E2758CE0-F916-4DCE-88D1-71430BE44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2" name="Rectangle 15">
            <a:extLst>
              <a:ext uri="{FF2B5EF4-FFF2-40B4-BE49-F238E27FC236}">
                <a16:creationId xmlns:a16="http://schemas.microsoft.com/office/drawing/2014/main" id="{53E559B7-FFF0-4CD8-9260-633468131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17">
            <a:extLst>
              <a:ext uri="{FF2B5EF4-FFF2-40B4-BE49-F238E27FC236}">
                <a16:creationId xmlns:a16="http://schemas.microsoft.com/office/drawing/2014/main" id="{180BC9E0-1901-4FD9-90B5-82D9EE5137E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Content Placeholder 6">
            <a:extLst>
              <a:ext uri="{FF2B5EF4-FFF2-40B4-BE49-F238E27FC236}">
                <a16:creationId xmlns:a16="http://schemas.microsoft.com/office/drawing/2014/main" id="{301BB25C-0972-4AD3-95D2-00E854D09602}"/>
              </a:ext>
            </a:extLst>
          </p:cNvPr>
          <p:cNvPicPr>
            <a:picLocks noGrp="1" noChangeAspect="1"/>
          </p:cNvPicPr>
          <p:nvPr>
            <p:ph idx="1"/>
          </p:nvPr>
        </p:nvPicPr>
        <p:blipFill>
          <a:blip r:embed="rId5"/>
          <a:stretch>
            <a:fillRect/>
          </a:stretch>
        </p:blipFill>
        <p:spPr>
          <a:xfrm>
            <a:off x="4612151" y="279947"/>
            <a:ext cx="6808760" cy="6298103"/>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F0FFEC27-7AB5-42C7-B0B1-0FE4D29B8026}"/>
              </a:ext>
            </a:extLst>
          </p:cNvPr>
          <p:cNvSpPr>
            <a:spLocks noGrp="1"/>
          </p:cNvSpPr>
          <p:nvPr>
            <p:ph type="title"/>
          </p:nvPr>
        </p:nvSpPr>
        <p:spPr>
          <a:xfrm>
            <a:off x="472966" y="143099"/>
            <a:ext cx="3702505" cy="629411"/>
          </a:xfrm>
        </p:spPr>
        <p:txBody>
          <a:bodyPr vert="horz" lIns="91440" tIns="45720" rIns="91440" bIns="45720" rtlCol="0" anchor="b">
            <a:normAutofit fontScale="90000"/>
          </a:bodyPr>
          <a:lstStyle/>
          <a:p>
            <a:br>
              <a:rPr lang="en-US" sz="3200" dirty="0"/>
            </a:br>
            <a:r>
              <a:rPr lang="en-US" sz="3200" dirty="0" err="1"/>
              <a:t>bệnh</a:t>
            </a:r>
            <a:r>
              <a:rPr lang="en-US" sz="3200" dirty="0"/>
              <a:t> </a:t>
            </a:r>
            <a:r>
              <a:rPr lang="en-US" sz="3200" dirty="0" err="1"/>
              <a:t>sinh</a:t>
            </a:r>
            <a:endParaRPr lang="en-US" sz="3200" dirty="0"/>
          </a:p>
        </p:txBody>
      </p:sp>
      <p:pic>
        <p:nvPicPr>
          <p:cNvPr id="3" name="Picture 2">
            <a:extLst>
              <a:ext uri="{FF2B5EF4-FFF2-40B4-BE49-F238E27FC236}">
                <a16:creationId xmlns:a16="http://schemas.microsoft.com/office/drawing/2014/main" id="{0C037E8B-931B-4F65-A854-0740613AB737}"/>
              </a:ext>
            </a:extLst>
          </p:cNvPr>
          <p:cNvPicPr>
            <a:picLocks noChangeAspect="1"/>
          </p:cNvPicPr>
          <p:nvPr/>
        </p:nvPicPr>
        <p:blipFill>
          <a:blip r:embed="rId6"/>
          <a:stretch>
            <a:fillRect/>
          </a:stretch>
        </p:blipFill>
        <p:spPr>
          <a:xfrm>
            <a:off x="209668" y="1781175"/>
            <a:ext cx="4229100" cy="5076825"/>
          </a:xfrm>
          <a:prstGeom prst="rect">
            <a:avLst/>
          </a:prstGeom>
        </p:spPr>
      </p:pic>
    </p:spTree>
    <p:extLst>
      <p:ext uri="{BB962C8B-B14F-4D97-AF65-F5344CB8AC3E}">
        <p14:creationId xmlns:p14="http://schemas.microsoft.com/office/powerpoint/2010/main" val="3683754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44930-3E00-41F2-A89F-942807D6CD45}"/>
              </a:ext>
            </a:extLst>
          </p:cNvPr>
          <p:cNvSpPr>
            <a:spLocks noGrp="1"/>
          </p:cNvSpPr>
          <p:nvPr>
            <p:ph type="title"/>
          </p:nvPr>
        </p:nvSpPr>
        <p:spPr/>
        <p:txBody>
          <a:bodyPr/>
          <a:lstStyle/>
          <a:p>
            <a:r>
              <a:rPr lang="en-US" dirty="0"/>
              <a:t>C</a:t>
            </a:r>
            <a:r>
              <a:rPr lang="vi-VN" dirty="0"/>
              <a:t>ơ</a:t>
            </a:r>
            <a:r>
              <a:rPr lang="en-US" dirty="0"/>
              <a:t> </a:t>
            </a:r>
            <a:r>
              <a:rPr lang="en-US" dirty="0" err="1"/>
              <a:t>chế</a:t>
            </a:r>
            <a:r>
              <a:rPr lang="en-US" dirty="0"/>
              <a:t> </a:t>
            </a:r>
            <a:r>
              <a:rPr lang="en-US" dirty="0" err="1"/>
              <a:t>bệnh</a:t>
            </a:r>
            <a:r>
              <a:rPr lang="en-US" dirty="0"/>
              <a:t> </a:t>
            </a:r>
            <a:r>
              <a:rPr lang="en-US" dirty="0" err="1"/>
              <a:t>sinh</a:t>
            </a:r>
            <a:br>
              <a:rPr lang="en-US" dirty="0"/>
            </a:br>
            <a:r>
              <a:rPr lang="en-US" dirty="0"/>
              <a:t>Delayed HTRs</a:t>
            </a:r>
          </a:p>
        </p:txBody>
      </p:sp>
      <p:pic>
        <p:nvPicPr>
          <p:cNvPr id="5" name="Content Placeholder 4">
            <a:extLst>
              <a:ext uri="{FF2B5EF4-FFF2-40B4-BE49-F238E27FC236}">
                <a16:creationId xmlns:a16="http://schemas.microsoft.com/office/drawing/2014/main" id="{65F6D95C-2AD3-40FF-A2B2-38F8870D4154}"/>
              </a:ext>
            </a:extLst>
          </p:cNvPr>
          <p:cNvPicPr>
            <a:picLocks noGrp="1" noChangeAspect="1"/>
          </p:cNvPicPr>
          <p:nvPr>
            <p:ph idx="1"/>
          </p:nvPr>
        </p:nvPicPr>
        <p:blipFill>
          <a:blip r:embed="rId3"/>
          <a:stretch>
            <a:fillRect/>
          </a:stretch>
        </p:blipFill>
        <p:spPr>
          <a:xfrm>
            <a:off x="630718" y="2214694"/>
            <a:ext cx="10930564" cy="4546342"/>
          </a:xfrm>
          <a:prstGeom prst="rect">
            <a:avLst/>
          </a:prstGeom>
        </p:spPr>
      </p:pic>
    </p:spTree>
    <p:extLst>
      <p:ext uri="{BB962C8B-B14F-4D97-AF65-F5344CB8AC3E}">
        <p14:creationId xmlns:p14="http://schemas.microsoft.com/office/powerpoint/2010/main" val="2259033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415A5-8FA4-4DE7-815F-DEC4840CF5E0}"/>
              </a:ext>
            </a:extLst>
          </p:cNvPr>
          <p:cNvSpPr>
            <a:spLocks noGrp="1"/>
          </p:cNvSpPr>
          <p:nvPr>
            <p:ph type="title"/>
          </p:nvPr>
        </p:nvSpPr>
        <p:spPr/>
        <p:txBody>
          <a:bodyPr/>
          <a:lstStyle/>
          <a:p>
            <a:r>
              <a:rPr lang="en-US" dirty="0"/>
              <a:t>Hemolytic transfusion reactions</a:t>
            </a:r>
            <a:br>
              <a:rPr lang="en-US" dirty="0"/>
            </a:br>
            <a:r>
              <a:rPr lang="en-US" dirty="0" err="1"/>
              <a:t>bệnh</a:t>
            </a:r>
            <a:r>
              <a:rPr lang="en-US" dirty="0"/>
              <a:t> </a:t>
            </a:r>
            <a:r>
              <a:rPr lang="en-US" dirty="0" err="1"/>
              <a:t>sinh</a:t>
            </a:r>
            <a:endParaRPr lang="en-US" dirty="0"/>
          </a:p>
        </p:txBody>
      </p:sp>
      <p:sp>
        <p:nvSpPr>
          <p:cNvPr id="3" name="Content Placeholder 2">
            <a:extLst>
              <a:ext uri="{FF2B5EF4-FFF2-40B4-BE49-F238E27FC236}">
                <a16:creationId xmlns:a16="http://schemas.microsoft.com/office/drawing/2014/main" id="{D5B7CCDA-0385-46E5-B568-9EF39BF65C02}"/>
              </a:ext>
            </a:extLst>
          </p:cNvPr>
          <p:cNvSpPr>
            <a:spLocks noGrp="1"/>
          </p:cNvSpPr>
          <p:nvPr>
            <p:ph idx="1"/>
          </p:nvPr>
        </p:nvSpPr>
        <p:spPr/>
        <p:txBody>
          <a:bodyPr>
            <a:normAutofit fontScale="92500" lnSpcReduction="10000"/>
          </a:bodyPr>
          <a:lstStyle/>
          <a:p>
            <a:r>
              <a:rPr lang="en-US" dirty="0" err="1"/>
              <a:t>Loại</a:t>
            </a:r>
            <a:r>
              <a:rPr lang="en-US" dirty="0"/>
              <a:t> </a:t>
            </a:r>
            <a:r>
              <a:rPr lang="en-US" dirty="0" err="1"/>
              <a:t>và</a:t>
            </a:r>
            <a:r>
              <a:rPr lang="en-US" dirty="0"/>
              <a:t> </a:t>
            </a:r>
            <a:r>
              <a:rPr lang="en-US" dirty="0" err="1"/>
              <a:t>mức</a:t>
            </a:r>
            <a:r>
              <a:rPr lang="en-US" dirty="0"/>
              <a:t> </a:t>
            </a:r>
            <a:r>
              <a:rPr lang="en-US" dirty="0" err="1"/>
              <a:t>độ</a:t>
            </a:r>
            <a:r>
              <a:rPr lang="en-US" dirty="0"/>
              <a:t> </a:t>
            </a:r>
            <a:r>
              <a:rPr lang="en-US" dirty="0" err="1"/>
              <a:t>tán</a:t>
            </a:r>
            <a:r>
              <a:rPr lang="en-US" dirty="0"/>
              <a:t> </a:t>
            </a:r>
            <a:r>
              <a:rPr lang="en-US" dirty="0" err="1"/>
              <a:t>huyết</a:t>
            </a:r>
            <a:r>
              <a:rPr lang="en-US" dirty="0"/>
              <a:t> </a:t>
            </a:r>
            <a:r>
              <a:rPr lang="en-US" dirty="0" err="1"/>
              <a:t>phụ</a:t>
            </a:r>
            <a:r>
              <a:rPr lang="en-US" dirty="0"/>
              <a:t> </a:t>
            </a:r>
            <a:r>
              <a:rPr lang="en-US" dirty="0" err="1"/>
              <a:t>thuộc</a:t>
            </a:r>
            <a:r>
              <a:rPr lang="en-US" dirty="0"/>
              <a:t>:</a:t>
            </a:r>
          </a:p>
          <a:p>
            <a:pPr lvl="1"/>
            <a:r>
              <a:rPr lang="en-US" dirty="0" err="1"/>
              <a:t>Loại</a:t>
            </a:r>
            <a:r>
              <a:rPr lang="en-US" dirty="0"/>
              <a:t> immunoglobulin: IgM, IgG3, IgG1: </a:t>
            </a:r>
            <a:r>
              <a:rPr lang="en-US" dirty="0" err="1"/>
              <a:t>hh</a:t>
            </a:r>
            <a:r>
              <a:rPr lang="en-US" dirty="0"/>
              <a:t> </a:t>
            </a:r>
            <a:r>
              <a:rPr lang="en-US" dirty="0" err="1"/>
              <a:t>bổ</a:t>
            </a:r>
            <a:r>
              <a:rPr lang="en-US" dirty="0"/>
              <a:t> </a:t>
            </a:r>
            <a:r>
              <a:rPr lang="en-US" dirty="0" err="1"/>
              <a:t>thể</a:t>
            </a:r>
            <a:r>
              <a:rPr lang="en-US" dirty="0"/>
              <a:t>, IgG3 </a:t>
            </a:r>
            <a:r>
              <a:rPr lang="en-US" dirty="0" err="1"/>
              <a:t>và</a:t>
            </a:r>
            <a:r>
              <a:rPr lang="en-US" dirty="0"/>
              <a:t> IgG1: </a:t>
            </a:r>
            <a:r>
              <a:rPr lang="en-US" dirty="0" err="1"/>
              <a:t>gây</a:t>
            </a:r>
            <a:r>
              <a:rPr lang="en-US" dirty="0"/>
              <a:t> </a:t>
            </a:r>
            <a:r>
              <a:rPr lang="en-US" dirty="0" err="1"/>
              <a:t>tán</a:t>
            </a:r>
            <a:r>
              <a:rPr lang="en-US" dirty="0"/>
              <a:t> </a:t>
            </a:r>
            <a:r>
              <a:rPr lang="en-US" dirty="0" err="1"/>
              <a:t>huyết</a:t>
            </a:r>
            <a:r>
              <a:rPr lang="en-US" dirty="0"/>
              <a:t> </a:t>
            </a:r>
            <a:r>
              <a:rPr lang="en-US" dirty="0" err="1"/>
              <a:t>ngoại</a:t>
            </a:r>
            <a:r>
              <a:rPr lang="en-US" dirty="0"/>
              <a:t> </a:t>
            </a:r>
            <a:r>
              <a:rPr lang="en-US" dirty="0" err="1"/>
              <a:t>mạch</a:t>
            </a:r>
            <a:r>
              <a:rPr lang="en-US" dirty="0"/>
              <a:t> </a:t>
            </a:r>
            <a:r>
              <a:rPr lang="en-US" dirty="0" err="1"/>
              <a:t>mà</a:t>
            </a:r>
            <a:r>
              <a:rPr lang="en-US" dirty="0"/>
              <a:t> </a:t>
            </a:r>
            <a:r>
              <a:rPr lang="en-US" dirty="0" err="1"/>
              <a:t>không</a:t>
            </a:r>
            <a:r>
              <a:rPr lang="en-US" dirty="0"/>
              <a:t> </a:t>
            </a:r>
            <a:r>
              <a:rPr lang="en-US" dirty="0" err="1"/>
              <a:t>cần</a:t>
            </a:r>
            <a:r>
              <a:rPr lang="en-US" dirty="0"/>
              <a:t> </a:t>
            </a:r>
            <a:r>
              <a:rPr lang="en-US" dirty="0" err="1"/>
              <a:t>hh</a:t>
            </a:r>
            <a:r>
              <a:rPr lang="en-US" dirty="0"/>
              <a:t> </a:t>
            </a:r>
            <a:r>
              <a:rPr lang="en-US" dirty="0" err="1"/>
              <a:t>bổ</a:t>
            </a:r>
            <a:r>
              <a:rPr lang="en-US" dirty="0"/>
              <a:t> </a:t>
            </a:r>
            <a:r>
              <a:rPr lang="en-US" dirty="0" err="1"/>
              <a:t>thể</a:t>
            </a:r>
            <a:endParaRPr lang="en-US" dirty="0"/>
          </a:p>
          <a:p>
            <a:pPr lvl="1"/>
            <a:r>
              <a:rPr lang="en-US" dirty="0"/>
              <a:t>IgM: </a:t>
            </a:r>
            <a:r>
              <a:rPr lang="en-US" dirty="0" err="1"/>
              <a:t>nhiệt</a:t>
            </a:r>
            <a:r>
              <a:rPr lang="en-US" dirty="0"/>
              <a:t> </a:t>
            </a:r>
            <a:r>
              <a:rPr lang="en-US" dirty="0" err="1"/>
              <a:t>độ</a:t>
            </a:r>
            <a:r>
              <a:rPr lang="en-US" dirty="0"/>
              <a:t> &lt; 37 </a:t>
            </a:r>
            <a:r>
              <a:rPr lang="en-US" dirty="0" err="1"/>
              <a:t>độ</a:t>
            </a:r>
            <a:r>
              <a:rPr lang="en-US" dirty="0"/>
              <a:t>, IgG </a:t>
            </a:r>
            <a:r>
              <a:rPr lang="en-US" dirty="0" err="1"/>
              <a:t>hoạt</a:t>
            </a:r>
            <a:r>
              <a:rPr lang="en-US" dirty="0"/>
              <a:t> </a:t>
            </a:r>
            <a:r>
              <a:rPr lang="en-US" dirty="0" err="1"/>
              <a:t>động</a:t>
            </a:r>
            <a:r>
              <a:rPr lang="en-US" dirty="0"/>
              <a:t> 37 </a:t>
            </a:r>
            <a:r>
              <a:rPr lang="en-US" dirty="0" err="1"/>
              <a:t>độ</a:t>
            </a:r>
            <a:r>
              <a:rPr lang="en-US" dirty="0"/>
              <a:t>. </a:t>
            </a:r>
          </a:p>
          <a:p>
            <a:pPr lvl="1"/>
            <a:r>
              <a:rPr lang="en-US" dirty="0" err="1"/>
              <a:t>Số</a:t>
            </a:r>
            <a:r>
              <a:rPr lang="en-US" dirty="0"/>
              <a:t> l</a:t>
            </a:r>
            <a:r>
              <a:rPr lang="vi-VN" dirty="0"/>
              <a:t>ư</a:t>
            </a:r>
            <a:r>
              <a:rPr lang="en-US" dirty="0" err="1"/>
              <a:t>ợng</a:t>
            </a:r>
            <a:r>
              <a:rPr lang="en-US" dirty="0"/>
              <a:t> KN-KT </a:t>
            </a:r>
            <a:r>
              <a:rPr lang="en-US" dirty="0" err="1"/>
              <a:t>trên</a:t>
            </a:r>
            <a:r>
              <a:rPr lang="en-US" dirty="0"/>
              <a:t> </a:t>
            </a:r>
            <a:r>
              <a:rPr lang="en-US" dirty="0" err="1"/>
              <a:t>bề</a:t>
            </a:r>
            <a:r>
              <a:rPr lang="en-US" dirty="0"/>
              <a:t> </a:t>
            </a:r>
            <a:r>
              <a:rPr lang="en-US" dirty="0" err="1"/>
              <a:t>mặt</a:t>
            </a:r>
            <a:r>
              <a:rPr lang="en-US" dirty="0"/>
              <a:t> (hay </a:t>
            </a:r>
            <a:r>
              <a:rPr lang="en-US" dirty="0" err="1"/>
              <a:t>gặp</a:t>
            </a:r>
            <a:r>
              <a:rPr lang="en-US" dirty="0"/>
              <a:t> </a:t>
            </a:r>
            <a:r>
              <a:rPr lang="en-US" dirty="0" err="1"/>
              <a:t>không</a:t>
            </a:r>
            <a:r>
              <a:rPr lang="en-US" dirty="0"/>
              <a:t> t</a:t>
            </a:r>
            <a:r>
              <a:rPr lang="vi-VN" dirty="0"/>
              <a:t>ư</a:t>
            </a:r>
            <a:r>
              <a:rPr lang="en-US" dirty="0" err="1"/>
              <a:t>ơng</a:t>
            </a:r>
            <a:r>
              <a:rPr lang="en-US" dirty="0"/>
              <a:t> </a:t>
            </a:r>
            <a:r>
              <a:rPr lang="en-US" dirty="0" err="1"/>
              <a:t>hợp</a:t>
            </a:r>
            <a:r>
              <a:rPr lang="en-US" dirty="0"/>
              <a:t> ABO)</a:t>
            </a:r>
          </a:p>
          <a:p>
            <a:pPr lvl="1"/>
            <a:r>
              <a:rPr lang="en-US" dirty="0" err="1"/>
              <a:t>Hiệu</a:t>
            </a:r>
            <a:r>
              <a:rPr lang="en-US" dirty="0"/>
              <a:t> </a:t>
            </a:r>
            <a:r>
              <a:rPr lang="en-US" dirty="0" err="1"/>
              <a:t>giá</a:t>
            </a:r>
            <a:r>
              <a:rPr lang="en-US" dirty="0"/>
              <a:t> </a:t>
            </a:r>
            <a:r>
              <a:rPr lang="en-US" dirty="0" err="1"/>
              <a:t>kháng</a:t>
            </a:r>
            <a:r>
              <a:rPr lang="en-US" dirty="0"/>
              <a:t> </a:t>
            </a:r>
            <a:r>
              <a:rPr lang="en-US" dirty="0" err="1"/>
              <a:t>thể</a:t>
            </a:r>
            <a:r>
              <a:rPr lang="en-US" dirty="0"/>
              <a:t> </a:t>
            </a:r>
            <a:r>
              <a:rPr lang="en-US" dirty="0" err="1"/>
              <a:t>và</a:t>
            </a:r>
            <a:r>
              <a:rPr lang="en-US" dirty="0"/>
              <a:t> </a:t>
            </a:r>
            <a:r>
              <a:rPr lang="en-US" dirty="0" err="1"/>
              <a:t>số</a:t>
            </a:r>
            <a:r>
              <a:rPr lang="en-US" dirty="0"/>
              <a:t> l</a:t>
            </a:r>
            <a:r>
              <a:rPr lang="vi-VN" dirty="0"/>
              <a:t>ư</a:t>
            </a:r>
            <a:r>
              <a:rPr lang="en-US" dirty="0" err="1"/>
              <a:t>ợng</a:t>
            </a:r>
            <a:r>
              <a:rPr lang="en-US" dirty="0"/>
              <a:t> RBC </a:t>
            </a:r>
            <a:r>
              <a:rPr lang="en-US" dirty="0" err="1"/>
              <a:t>không</a:t>
            </a:r>
            <a:r>
              <a:rPr lang="en-US" dirty="0"/>
              <a:t> t</a:t>
            </a:r>
            <a:r>
              <a:rPr lang="vi-VN" dirty="0"/>
              <a:t>ư</a:t>
            </a:r>
            <a:r>
              <a:rPr lang="en-US" dirty="0" err="1"/>
              <a:t>ơng</a:t>
            </a:r>
            <a:r>
              <a:rPr lang="en-US" dirty="0"/>
              <a:t> </a:t>
            </a:r>
            <a:r>
              <a:rPr lang="en-US" dirty="0" err="1"/>
              <a:t>hợp</a:t>
            </a:r>
            <a:r>
              <a:rPr lang="en-US" dirty="0"/>
              <a:t> (</a:t>
            </a:r>
            <a:r>
              <a:rPr lang="en-US" dirty="0" err="1"/>
              <a:t>không</a:t>
            </a:r>
            <a:r>
              <a:rPr lang="en-US" dirty="0"/>
              <a:t> t</a:t>
            </a:r>
            <a:r>
              <a:rPr lang="vi-VN" dirty="0"/>
              <a:t>ư</a:t>
            </a:r>
            <a:r>
              <a:rPr lang="en-US" dirty="0" err="1"/>
              <a:t>ơng</a:t>
            </a:r>
            <a:r>
              <a:rPr lang="en-US" dirty="0"/>
              <a:t> </a:t>
            </a:r>
            <a:r>
              <a:rPr lang="en-US" dirty="0" err="1"/>
              <a:t>hợp</a:t>
            </a:r>
            <a:r>
              <a:rPr lang="en-US" dirty="0"/>
              <a:t> ABO major </a:t>
            </a:r>
            <a:r>
              <a:rPr lang="en-US" dirty="0" err="1"/>
              <a:t>và</a:t>
            </a:r>
            <a:r>
              <a:rPr lang="en-US" dirty="0"/>
              <a:t> minor)</a:t>
            </a:r>
          </a:p>
          <a:p>
            <a:pPr lvl="1"/>
            <a:endParaRPr lang="en-US" dirty="0"/>
          </a:p>
          <a:p>
            <a:pPr lvl="1"/>
            <a:endParaRPr lang="en-US" dirty="0"/>
          </a:p>
        </p:txBody>
      </p:sp>
    </p:spTree>
    <p:extLst>
      <p:ext uri="{BB962C8B-B14F-4D97-AF65-F5344CB8AC3E}">
        <p14:creationId xmlns:p14="http://schemas.microsoft.com/office/powerpoint/2010/main" val="2072195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0BE61-DC5E-4E08-B3C8-09DC2C9633F3}"/>
              </a:ext>
            </a:extLst>
          </p:cNvPr>
          <p:cNvSpPr>
            <a:spLocks noGrp="1"/>
          </p:cNvSpPr>
          <p:nvPr>
            <p:ph type="title"/>
          </p:nvPr>
        </p:nvSpPr>
        <p:spPr>
          <a:xfrm>
            <a:off x="913773" y="277112"/>
            <a:ext cx="10364451" cy="1596177"/>
          </a:xfrm>
        </p:spPr>
        <p:txBody>
          <a:bodyPr/>
          <a:lstStyle/>
          <a:p>
            <a:r>
              <a:rPr lang="en-US" dirty="0"/>
              <a:t>Hemolytic transfusion reactions</a:t>
            </a:r>
            <a:br>
              <a:rPr lang="en-US" dirty="0"/>
            </a:br>
            <a:r>
              <a:rPr lang="en-US" dirty="0" err="1"/>
              <a:t>lâm</a:t>
            </a:r>
            <a:r>
              <a:rPr lang="en-US" dirty="0"/>
              <a:t> </a:t>
            </a:r>
            <a:r>
              <a:rPr lang="en-US" dirty="0" err="1"/>
              <a:t>sàng</a:t>
            </a:r>
            <a:endParaRPr lang="en-US" dirty="0"/>
          </a:p>
        </p:txBody>
      </p:sp>
      <p:pic>
        <p:nvPicPr>
          <p:cNvPr id="5" name="Content Placeholder 4">
            <a:extLst>
              <a:ext uri="{FF2B5EF4-FFF2-40B4-BE49-F238E27FC236}">
                <a16:creationId xmlns:a16="http://schemas.microsoft.com/office/drawing/2014/main" id="{53613374-CE7F-449B-8600-3092A1F1392F}"/>
              </a:ext>
            </a:extLst>
          </p:cNvPr>
          <p:cNvPicPr>
            <a:picLocks noGrp="1" noChangeAspect="1"/>
          </p:cNvPicPr>
          <p:nvPr>
            <p:ph idx="1"/>
          </p:nvPr>
        </p:nvPicPr>
        <p:blipFill>
          <a:blip r:embed="rId3"/>
          <a:stretch>
            <a:fillRect/>
          </a:stretch>
        </p:blipFill>
        <p:spPr>
          <a:xfrm>
            <a:off x="3549253" y="1764507"/>
            <a:ext cx="5093493" cy="5093493"/>
          </a:xfrm>
          <a:prstGeom prst="rect">
            <a:avLst/>
          </a:prstGeom>
        </p:spPr>
      </p:pic>
      <p:sp>
        <p:nvSpPr>
          <p:cNvPr id="6" name="Speech Bubble: Oval 5">
            <a:extLst>
              <a:ext uri="{FF2B5EF4-FFF2-40B4-BE49-F238E27FC236}">
                <a16:creationId xmlns:a16="http://schemas.microsoft.com/office/drawing/2014/main" id="{AE9ECA61-87E8-4CCC-A109-BCC6B0E3BA58}"/>
              </a:ext>
            </a:extLst>
          </p:cNvPr>
          <p:cNvSpPr/>
          <p:nvPr/>
        </p:nvSpPr>
        <p:spPr>
          <a:xfrm>
            <a:off x="-100013" y="4757607"/>
            <a:ext cx="3771588" cy="2371725"/>
          </a:xfrm>
          <a:prstGeom prst="wedgeEllipseCallout">
            <a:avLst>
              <a:gd name="adj1" fmla="val 54500"/>
              <a:gd name="adj2" fmla="val 8394"/>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err="1"/>
              <a:t>Đau</a:t>
            </a:r>
            <a:r>
              <a:rPr lang="en-US" dirty="0"/>
              <a:t>: </a:t>
            </a:r>
            <a:r>
              <a:rPr lang="en-US" dirty="0" err="1"/>
              <a:t>lưng</a:t>
            </a:r>
            <a:r>
              <a:rPr lang="en-US" dirty="0"/>
              <a:t>, </a:t>
            </a:r>
            <a:r>
              <a:rPr lang="en-US" dirty="0" err="1"/>
              <a:t>hông</a:t>
            </a:r>
            <a:r>
              <a:rPr lang="en-US" dirty="0"/>
              <a:t> l</a:t>
            </a:r>
            <a:r>
              <a:rPr lang="vi-VN" dirty="0"/>
              <a:t>ư</a:t>
            </a:r>
            <a:r>
              <a:rPr lang="en-US" dirty="0"/>
              <a:t>ng, </a:t>
            </a:r>
            <a:r>
              <a:rPr lang="en-US" dirty="0" err="1"/>
              <a:t>ngực</a:t>
            </a:r>
            <a:r>
              <a:rPr lang="en-US" dirty="0"/>
              <a:t>, </a:t>
            </a:r>
            <a:r>
              <a:rPr lang="en-US" dirty="0" err="1"/>
              <a:t>bẹn</a:t>
            </a:r>
            <a:r>
              <a:rPr lang="en-US" dirty="0"/>
              <a:t>, </a:t>
            </a:r>
            <a:r>
              <a:rPr lang="en-US" dirty="0" err="1"/>
              <a:t>đầu</a:t>
            </a:r>
            <a:r>
              <a:rPr lang="en-US" dirty="0"/>
              <a:t>.</a:t>
            </a:r>
          </a:p>
          <a:p>
            <a:pPr algn="ctr"/>
            <a:r>
              <a:rPr lang="en-US" dirty="0"/>
              <a:t>C</a:t>
            </a:r>
            <a:r>
              <a:rPr lang="vi-VN" dirty="0"/>
              <a:t>ơ</a:t>
            </a:r>
            <a:r>
              <a:rPr lang="en-US" dirty="0"/>
              <a:t> </a:t>
            </a:r>
            <a:r>
              <a:rPr lang="en-US" dirty="0" err="1"/>
              <a:t>chế</a:t>
            </a:r>
            <a:r>
              <a:rPr lang="en-US" dirty="0"/>
              <a:t>: </a:t>
            </a:r>
            <a:r>
              <a:rPr lang="en-US" dirty="0" err="1"/>
              <a:t>không</a:t>
            </a:r>
            <a:r>
              <a:rPr lang="en-US" dirty="0"/>
              <a:t> </a:t>
            </a:r>
            <a:r>
              <a:rPr lang="en-US" dirty="0" err="1"/>
              <a:t>rõ</a:t>
            </a:r>
            <a:r>
              <a:rPr lang="en-US" dirty="0"/>
              <a:t>, </a:t>
            </a:r>
            <a:r>
              <a:rPr lang="en-US" dirty="0" err="1"/>
              <a:t>sự</a:t>
            </a:r>
            <a:r>
              <a:rPr lang="en-US" dirty="0"/>
              <a:t> </a:t>
            </a:r>
            <a:r>
              <a:rPr lang="en-US" dirty="0" err="1"/>
              <a:t>kích</a:t>
            </a:r>
            <a:r>
              <a:rPr lang="en-US" dirty="0"/>
              <a:t> </a:t>
            </a:r>
            <a:r>
              <a:rPr lang="en-US" dirty="0" err="1"/>
              <a:t>thích</a:t>
            </a:r>
            <a:r>
              <a:rPr lang="en-US" dirty="0"/>
              <a:t> </a:t>
            </a:r>
            <a:r>
              <a:rPr lang="en-US" dirty="0" err="1"/>
              <a:t>trực</a:t>
            </a:r>
            <a:r>
              <a:rPr lang="en-US" dirty="0"/>
              <a:t> </a:t>
            </a:r>
            <a:r>
              <a:rPr lang="en-US" dirty="0" err="1"/>
              <a:t>tiếp</a:t>
            </a:r>
            <a:r>
              <a:rPr lang="en-US" dirty="0"/>
              <a:t> </a:t>
            </a:r>
            <a:r>
              <a:rPr lang="en-US" dirty="0" err="1"/>
              <a:t>thụ</a:t>
            </a:r>
            <a:r>
              <a:rPr lang="en-US" dirty="0"/>
              <a:t> </a:t>
            </a:r>
            <a:r>
              <a:rPr lang="en-US" dirty="0" err="1"/>
              <a:t>thể</a:t>
            </a:r>
            <a:r>
              <a:rPr lang="en-US" dirty="0"/>
              <a:t> </a:t>
            </a:r>
            <a:r>
              <a:rPr lang="en-US" dirty="0" err="1"/>
              <a:t>thần</a:t>
            </a:r>
            <a:r>
              <a:rPr lang="en-US" dirty="0"/>
              <a:t> </a:t>
            </a:r>
            <a:r>
              <a:rPr lang="en-US" dirty="0" err="1"/>
              <a:t>kinh</a:t>
            </a:r>
            <a:r>
              <a:rPr lang="en-US" dirty="0"/>
              <a:t> ở </a:t>
            </a:r>
            <a:r>
              <a:rPr lang="en-US" dirty="0" err="1"/>
              <a:t>mô</a:t>
            </a:r>
            <a:r>
              <a:rPr lang="en-US" dirty="0"/>
              <a:t> </a:t>
            </a:r>
            <a:r>
              <a:rPr lang="en-US" dirty="0" err="1"/>
              <a:t>quanh</a:t>
            </a:r>
            <a:r>
              <a:rPr lang="en-US" dirty="0"/>
              <a:t> </a:t>
            </a:r>
            <a:r>
              <a:rPr lang="en-US" dirty="0" err="1"/>
              <a:t>mạch</a:t>
            </a:r>
            <a:r>
              <a:rPr lang="en-US" dirty="0"/>
              <a:t> </a:t>
            </a:r>
            <a:r>
              <a:rPr lang="en-US" dirty="0" err="1"/>
              <a:t>máu</a:t>
            </a:r>
            <a:r>
              <a:rPr lang="en-US" dirty="0"/>
              <a:t> </a:t>
            </a:r>
            <a:r>
              <a:rPr lang="en-US" dirty="0" err="1"/>
              <a:t>bởi</a:t>
            </a:r>
            <a:r>
              <a:rPr lang="en-US" dirty="0"/>
              <a:t> Bradykinin (</a:t>
            </a:r>
            <a:r>
              <a:rPr lang="en-US" dirty="0" err="1"/>
              <a:t>hh</a:t>
            </a:r>
            <a:r>
              <a:rPr lang="en-US" dirty="0"/>
              <a:t> </a:t>
            </a:r>
            <a:r>
              <a:rPr lang="en-US" dirty="0" err="1"/>
              <a:t>bổ</a:t>
            </a:r>
            <a:r>
              <a:rPr lang="en-US" dirty="0"/>
              <a:t> </a:t>
            </a:r>
            <a:r>
              <a:rPr lang="en-US" dirty="0" err="1"/>
              <a:t>thể</a:t>
            </a:r>
            <a:r>
              <a:rPr lang="en-US" dirty="0"/>
              <a:t>)</a:t>
            </a:r>
          </a:p>
        </p:txBody>
      </p:sp>
      <p:sp>
        <p:nvSpPr>
          <p:cNvPr id="7" name="Speech Bubble: Rectangle with Corners Rounded 6">
            <a:extLst>
              <a:ext uri="{FF2B5EF4-FFF2-40B4-BE49-F238E27FC236}">
                <a16:creationId xmlns:a16="http://schemas.microsoft.com/office/drawing/2014/main" id="{BDE844A7-4D5C-4C11-A884-1ECA93B4F0F3}"/>
              </a:ext>
            </a:extLst>
          </p:cNvPr>
          <p:cNvSpPr/>
          <p:nvPr/>
        </p:nvSpPr>
        <p:spPr>
          <a:xfrm>
            <a:off x="-100013" y="1385888"/>
            <a:ext cx="3114676" cy="2371725"/>
          </a:xfrm>
          <a:prstGeom prst="wedgeRoundRectCallout">
            <a:avLst>
              <a:gd name="adj1" fmla="val 90176"/>
              <a:gd name="adj2" fmla="val 61898"/>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TH </a:t>
            </a:r>
            <a:r>
              <a:rPr lang="en-US" b="1" dirty="0" err="1"/>
              <a:t>nội</a:t>
            </a:r>
            <a:r>
              <a:rPr lang="en-US" b="1" dirty="0"/>
              <a:t> </a:t>
            </a:r>
            <a:r>
              <a:rPr lang="en-US" b="1" dirty="0" err="1"/>
              <a:t>mạch</a:t>
            </a:r>
            <a:r>
              <a:rPr lang="en-US" dirty="0"/>
              <a:t>: </a:t>
            </a:r>
            <a:r>
              <a:rPr lang="en-US" dirty="0" err="1"/>
              <a:t>hh</a:t>
            </a:r>
            <a:r>
              <a:rPr lang="en-US" dirty="0"/>
              <a:t> </a:t>
            </a:r>
            <a:r>
              <a:rPr lang="en-US" dirty="0" err="1"/>
              <a:t>bổ</a:t>
            </a:r>
            <a:r>
              <a:rPr lang="en-US" dirty="0"/>
              <a:t> </a:t>
            </a:r>
            <a:r>
              <a:rPr lang="en-US" dirty="0" err="1"/>
              <a:t>thể</a:t>
            </a:r>
            <a:r>
              <a:rPr lang="en-US" dirty="0">
                <a:sym typeface="Wingdings" panose="05000000000000000000" pitchFamily="2" charset="2"/>
              </a:rPr>
              <a:t> </a:t>
            </a:r>
            <a:r>
              <a:rPr lang="en-US" dirty="0" err="1">
                <a:sym typeface="Wingdings" panose="05000000000000000000" pitchFamily="2" charset="2"/>
              </a:rPr>
              <a:t>hh</a:t>
            </a:r>
            <a:r>
              <a:rPr lang="en-US" dirty="0">
                <a:sym typeface="Wingdings" panose="05000000000000000000" pitchFamily="2" charset="2"/>
              </a:rPr>
              <a:t> </a:t>
            </a:r>
            <a:r>
              <a:rPr lang="en-US" dirty="0" err="1">
                <a:sym typeface="Wingdings" panose="05000000000000000000" pitchFamily="2" charset="2"/>
              </a:rPr>
              <a:t>hệ</a:t>
            </a:r>
            <a:r>
              <a:rPr lang="en-US" dirty="0">
                <a:sym typeface="Wingdings" panose="05000000000000000000" pitchFamily="2" charset="2"/>
              </a:rPr>
              <a:t> kinin Bradykinin + cytokine </a:t>
            </a:r>
            <a:r>
              <a:rPr lang="en-US" dirty="0" err="1">
                <a:sym typeface="Wingdings" panose="05000000000000000000" pitchFamily="2" charset="2"/>
              </a:rPr>
              <a:t>tiền</a:t>
            </a:r>
            <a:r>
              <a:rPr lang="en-US" dirty="0">
                <a:sym typeface="Wingdings" panose="05000000000000000000" pitchFamily="2" charset="2"/>
              </a:rPr>
              <a:t> </a:t>
            </a:r>
            <a:r>
              <a:rPr lang="en-US" dirty="0" err="1">
                <a:sym typeface="Wingdings" panose="05000000000000000000" pitchFamily="2" charset="2"/>
              </a:rPr>
              <a:t>viêm</a:t>
            </a:r>
            <a:r>
              <a:rPr lang="en-US" dirty="0">
                <a:sym typeface="Wingdings" panose="05000000000000000000" pitchFamily="2" charset="2"/>
              </a:rPr>
              <a:t>: TNF, IL1 (</a:t>
            </a:r>
            <a:r>
              <a:rPr lang="en-US" dirty="0" err="1">
                <a:sym typeface="Wingdings" panose="05000000000000000000" pitchFamily="2" charset="2"/>
              </a:rPr>
              <a:t>đại</a:t>
            </a:r>
            <a:r>
              <a:rPr lang="en-US" dirty="0">
                <a:sym typeface="Wingdings" panose="05000000000000000000" pitchFamily="2" charset="2"/>
              </a:rPr>
              <a:t> </a:t>
            </a:r>
            <a:r>
              <a:rPr lang="en-US" dirty="0" err="1">
                <a:sym typeface="Wingdings" panose="05000000000000000000" pitchFamily="2" charset="2"/>
              </a:rPr>
              <a:t>thực</a:t>
            </a:r>
            <a:r>
              <a:rPr lang="en-US" dirty="0">
                <a:sym typeface="Wingdings" panose="05000000000000000000" pitchFamily="2" charset="2"/>
              </a:rPr>
              <a:t> </a:t>
            </a:r>
            <a:r>
              <a:rPr lang="en-US" dirty="0" err="1">
                <a:sym typeface="Wingdings" panose="05000000000000000000" pitchFamily="2" charset="2"/>
              </a:rPr>
              <a:t>bào</a:t>
            </a:r>
            <a:r>
              <a:rPr lang="en-US" dirty="0">
                <a:sym typeface="Wingdings" panose="05000000000000000000" pitchFamily="2" charset="2"/>
              </a:rPr>
              <a:t>)+ serotonin </a:t>
            </a:r>
            <a:r>
              <a:rPr lang="en-US" dirty="0" err="1">
                <a:sym typeface="Wingdings" panose="05000000000000000000" pitchFamily="2" charset="2"/>
              </a:rPr>
              <a:t>và</a:t>
            </a:r>
            <a:r>
              <a:rPr lang="en-US" dirty="0">
                <a:sym typeface="Wingdings" panose="05000000000000000000" pitchFamily="2" charset="2"/>
              </a:rPr>
              <a:t> </a:t>
            </a:r>
            <a:r>
              <a:rPr lang="en-US" dirty="0" err="1">
                <a:sym typeface="Wingdings" panose="05000000000000000000" pitchFamily="2" charset="2"/>
              </a:rPr>
              <a:t>histamin</a:t>
            </a:r>
            <a:r>
              <a:rPr lang="en-US" dirty="0">
                <a:sym typeface="Wingdings" panose="05000000000000000000" pitchFamily="2" charset="2"/>
              </a:rPr>
              <a:t> (mast cell) </a:t>
            </a:r>
            <a:r>
              <a:rPr lang="en-US" dirty="0" err="1">
                <a:sym typeface="Wingdings" panose="05000000000000000000" pitchFamily="2" charset="2"/>
              </a:rPr>
              <a:t>tụt</a:t>
            </a:r>
            <a:r>
              <a:rPr lang="en-US" dirty="0">
                <a:sym typeface="Wingdings" panose="05000000000000000000" pitchFamily="2" charset="2"/>
              </a:rPr>
              <a:t> HA </a:t>
            </a:r>
            <a:r>
              <a:rPr lang="en-US" dirty="0" err="1">
                <a:sym typeface="Wingdings" panose="05000000000000000000" pitchFamily="2" charset="2"/>
              </a:rPr>
              <a:t>và</a:t>
            </a:r>
            <a:r>
              <a:rPr lang="en-US" dirty="0">
                <a:sym typeface="Wingdings" panose="05000000000000000000" pitchFamily="2" charset="2"/>
              </a:rPr>
              <a:t> </a:t>
            </a:r>
            <a:r>
              <a:rPr lang="en-US" dirty="0" err="1">
                <a:sym typeface="Wingdings" panose="05000000000000000000" pitchFamily="2" charset="2"/>
              </a:rPr>
              <a:t>sốc</a:t>
            </a:r>
            <a:endParaRPr lang="en-US" dirty="0"/>
          </a:p>
        </p:txBody>
      </p:sp>
      <p:sp>
        <p:nvSpPr>
          <p:cNvPr id="8" name="Speech Bubble: Oval 7">
            <a:extLst>
              <a:ext uri="{FF2B5EF4-FFF2-40B4-BE49-F238E27FC236}">
                <a16:creationId xmlns:a16="http://schemas.microsoft.com/office/drawing/2014/main" id="{CAC5C4C8-ECA9-4950-9CAF-02CC3DB1DB71}"/>
              </a:ext>
            </a:extLst>
          </p:cNvPr>
          <p:cNvSpPr/>
          <p:nvPr/>
        </p:nvSpPr>
        <p:spPr>
          <a:xfrm>
            <a:off x="8520427" y="2571750"/>
            <a:ext cx="3471862" cy="2300288"/>
          </a:xfrm>
          <a:prstGeom prst="wedgeEllipseCallout">
            <a:avLst>
              <a:gd name="adj1" fmla="val -107253"/>
              <a:gd name="adj2" fmla="val 89830"/>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err="1"/>
              <a:t>Tổn</a:t>
            </a:r>
            <a:r>
              <a:rPr lang="en-US" b="1" dirty="0"/>
              <a:t> </a:t>
            </a:r>
            <a:r>
              <a:rPr lang="en-US" b="1" dirty="0" err="1"/>
              <a:t>th</a:t>
            </a:r>
            <a:r>
              <a:rPr lang="vi-VN" b="1" dirty="0"/>
              <a:t>ư</a:t>
            </a:r>
            <a:r>
              <a:rPr lang="en-US" b="1" dirty="0" err="1"/>
              <a:t>ơng</a:t>
            </a:r>
            <a:r>
              <a:rPr lang="en-US" b="1" dirty="0"/>
              <a:t> </a:t>
            </a:r>
            <a:r>
              <a:rPr lang="en-US" b="1" dirty="0" err="1"/>
              <a:t>thận</a:t>
            </a:r>
            <a:r>
              <a:rPr lang="en-US" b="1" dirty="0"/>
              <a:t>:</a:t>
            </a:r>
          </a:p>
          <a:p>
            <a:pPr marL="285750" indent="-285750">
              <a:buFont typeface="Arial" panose="020B0604020202020204" pitchFamily="34" charset="0"/>
              <a:buChar char="•"/>
            </a:pPr>
            <a:r>
              <a:rPr lang="en-US" dirty="0" err="1"/>
              <a:t>Hạ</a:t>
            </a:r>
            <a:r>
              <a:rPr lang="en-US" dirty="0"/>
              <a:t> HA</a:t>
            </a:r>
          </a:p>
          <a:p>
            <a:pPr marL="285750" indent="-285750">
              <a:buFont typeface="Arial" panose="020B0604020202020204" pitchFamily="34" charset="0"/>
              <a:buChar char="•"/>
            </a:pPr>
            <a:r>
              <a:rPr lang="en-US" dirty="0"/>
              <a:t>DIC</a:t>
            </a:r>
            <a:r>
              <a:rPr lang="en-US" dirty="0">
                <a:sym typeface="Wingdings" panose="05000000000000000000" pitchFamily="2" charset="2"/>
              </a:rPr>
              <a:t> </a:t>
            </a:r>
            <a:r>
              <a:rPr lang="en-US" dirty="0" err="1">
                <a:sym typeface="Wingdings" panose="05000000000000000000" pitchFamily="2" charset="2"/>
              </a:rPr>
              <a:t>tắc</a:t>
            </a:r>
            <a:r>
              <a:rPr lang="en-US" dirty="0">
                <a:sym typeface="Wingdings" panose="05000000000000000000" pitchFamily="2" charset="2"/>
              </a:rPr>
              <a:t> </a:t>
            </a:r>
            <a:r>
              <a:rPr lang="en-US" dirty="0" err="1">
                <a:sym typeface="Wingdings" panose="05000000000000000000" pitchFamily="2" charset="2"/>
              </a:rPr>
              <a:t>động</a:t>
            </a:r>
            <a:r>
              <a:rPr lang="en-US" dirty="0">
                <a:sym typeface="Wingdings" panose="05000000000000000000" pitchFamily="2" charset="2"/>
              </a:rPr>
              <a:t> </a:t>
            </a:r>
            <a:r>
              <a:rPr lang="en-US" dirty="0" err="1">
                <a:sym typeface="Wingdings" panose="05000000000000000000" pitchFamily="2" charset="2"/>
              </a:rPr>
              <a:t>mạch</a:t>
            </a:r>
            <a:r>
              <a:rPr lang="en-US" dirty="0">
                <a:sym typeface="Wingdings" panose="05000000000000000000" pitchFamily="2" charset="2"/>
              </a:rPr>
              <a:t> </a:t>
            </a:r>
            <a:r>
              <a:rPr lang="en-US" dirty="0" err="1">
                <a:sym typeface="Wingdings" panose="05000000000000000000" pitchFamily="2" charset="2"/>
              </a:rPr>
              <a:t>thận</a:t>
            </a:r>
            <a:r>
              <a:rPr lang="en-US" dirty="0">
                <a:sym typeface="Wingdings" panose="05000000000000000000" pitchFamily="2" charset="2"/>
              </a:rPr>
              <a:t> </a:t>
            </a:r>
            <a:r>
              <a:rPr lang="en-US" dirty="0" err="1">
                <a:sym typeface="Wingdings" panose="05000000000000000000" pitchFamily="2" charset="2"/>
              </a:rPr>
              <a:t>nhồi</a:t>
            </a:r>
            <a:r>
              <a:rPr lang="en-US" dirty="0">
                <a:sym typeface="Wingdings" panose="05000000000000000000" pitchFamily="2" charset="2"/>
              </a:rPr>
              <a:t> </a:t>
            </a:r>
            <a:r>
              <a:rPr lang="en-US" dirty="0" err="1">
                <a:sym typeface="Wingdings" panose="05000000000000000000" pitchFamily="2" charset="2"/>
              </a:rPr>
              <a:t>máu</a:t>
            </a:r>
            <a:r>
              <a:rPr lang="en-US" dirty="0">
                <a:sym typeface="Wingdings" panose="05000000000000000000" pitchFamily="2" charset="2"/>
              </a:rPr>
              <a:t> </a:t>
            </a:r>
            <a:r>
              <a:rPr lang="en-US" dirty="0" err="1">
                <a:sym typeface="Wingdings" panose="05000000000000000000" pitchFamily="2" charset="2"/>
              </a:rPr>
              <a:t>vỏ</a:t>
            </a:r>
            <a:r>
              <a:rPr lang="en-US" dirty="0">
                <a:sym typeface="Wingdings" panose="05000000000000000000" pitchFamily="2" charset="2"/>
              </a:rPr>
              <a:t> </a:t>
            </a:r>
            <a:r>
              <a:rPr lang="en-US" dirty="0" err="1">
                <a:sym typeface="Wingdings" panose="05000000000000000000" pitchFamily="2" charset="2"/>
              </a:rPr>
              <a:t>thận</a:t>
            </a:r>
            <a:endParaRPr lang="en-US" dirty="0">
              <a:sym typeface="Wingdings" panose="05000000000000000000" pitchFamily="2" charset="2"/>
            </a:endParaRPr>
          </a:p>
          <a:p>
            <a:pPr marL="285750" indent="-285750">
              <a:buFont typeface="Arial" panose="020B0604020202020204" pitchFamily="34" charset="0"/>
              <a:buChar char="•"/>
            </a:pPr>
            <a:r>
              <a:rPr lang="en-US" dirty="0">
                <a:sym typeface="Wingdings" panose="05000000000000000000" pitchFamily="2" charset="2"/>
              </a:rPr>
              <a:t>HB </a:t>
            </a:r>
            <a:r>
              <a:rPr lang="en-US" dirty="0" err="1">
                <a:sym typeface="Wingdings" panose="05000000000000000000" pitchFamily="2" charset="2"/>
              </a:rPr>
              <a:t>gây</a:t>
            </a:r>
            <a:r>
              <a:rPr lang="en-US" dirty="0">
                <a:sym typeface="Wingdings" panose="05000000000000000000" pitchFamily="2" charset="2"/>
              </a:rPr>
              <a:t> </a:t>
            </a:r>
            <a:r>
              <a:rPr lang="en-US" dirty="0" err="1">
                <a:sym typeface="Wingdings" panose="05000000000000000000" pitchFamily="2" charset="2"/>
              </a:rPr>
              <a:t>độc</a:t>
            </a:r>
            <a:r>
              <a:rPr lang="en-US" dirty="0">
                <a:sym typeface="Wingdings" panose="05000000000000000000" pitchFamily="2" charset="2"/>
              </a:rPr>
              <a:t> </a:t>
            </a:r>
            <a:r>
              <a:rPr lang="en-US" dirty="0" err="1">
                <a:sym typeface="Wingdings" panose="05000000000000000000" pitchFamily="2" charset="2"/>
              </a:rPr>
              <a:t>biểu</a:t>
            </a:r>
            <a:r>
              <a:rPr lang="en-US" dirty="0">
                <a:sym typeface="Wingdings" panose="05000000000000000000" pitchFamily="2" charset="2"/>
              </a:rPr>
              <a:t> </a:t>
            </a:r>
            <a:r>
              <a:rPr lang="en-US" dirty="0" err="1">
                <a:sym typeface="Wingdings" panose="05000000000000000000" pitchFamily="2" charset="2"/>
              </a:rPr>
              <a:t>mô</a:t>
            </a:r>
            <a:r>
              <a:rPr lang="en-US" dirty="0">
                <a:sym typeface="Wingdings" panose="05000000000000000000" pitchFamily="2" charset="2"/>
              </a:rPr>
              <a:t> </a:t>
            </a:r>
            <a:r>
              <a:rPr lang="en-US" dirty="0" err="1">
                <a:sym typeface="Wingdings" panose="05000000000000000000" pitchFamily="2" charset="2"/>
              </a:rPr>
              <a:t>tế</a:t>
            </a:r>
            <a:r>
              <a:rPr lang="en-US" dirty="0">
                <a:sym typeface="Wingdings" panose="05000000000000000000" pitchFamily="2" charset="2"/>
              </a:rPr>
              <a:t> </a:t>
            </a:r>
            <a:r>
              <a:rPr lang="en-US" dirty="0" err="1">
                <a:sym typeface="Wingdings" panose="05000000000000000000" pitchFamily="2" charset="2"/>
              </a:rPr>
              <a:t>bào</a:t>
            </a:r>
            <a:r>
              <a:rPr lang="en-US" dirty="0">
                <a:sym typeface="Wingdings" panose="05000000000000000000" pitchFamily="2" charset="2"/>
              </a:rPr>
              <a:t> </a:t>
            </a:r>
            <a:r>
              <a:rPr lang="en-US" dirty="0" err="1">
                <a:sym typeface="Wingdings" panose="05000000000000000000" pitchFamily="2" charset="2"/>
              </a:rPr>
              <a:t>ống</a:t>
            </a:r>
            <a:r>
              <a:rPr lang="en-US" dirty="0">
                <a:sym typeface="Wingdings" panose="05000000000000000000" pitchFamily="2" charset="2"/>
              </a:rPr>
              <a:t> </a:t>
            </a:r>
            <a:r>
              <a:rPr lang="en-US" dirty="0" err="1">
                <a:sym typeface="Wingdings" panose="05000000000000000000" pitchFamily="2" charset="2"/>
              </a:rPr>
              <a:t>thận</a:t>
            </a:r>
            <a:r>
              <a:rPr lang="en-US" dirty="0">
                <a:sym typeface="Wingdings" panose="05000000000000000000" pitchFamily="2" charset="2"/>
              </a:rPr>
              <a:t> (</a:t>
            </a:r>
            <a:r>
              <a:rPr lang="en-US" dirty="0" err="1">
                <a:sym typeface="Wingdings" panose="05000000000000000000" pitchFamily="2" charset="2"/>
              </a:rPr>
              <a:t>bệnh</a:t>
            </a:r>
            <a:r>
              <a:rPr lang="en-US" dirty="0">
                <a:sym typeface="Wingdings" panose="05000000000000000000" pitchFamily="2" charset="2"/>
              </a:rPr>
              <a:t> </a:t>
            </a:r>
            <a:r>
              <a:rPr lang="en-US" dirty="0" err="1">
                <a:sym typeface="Wingdings" panose="05000000000000000000" pitchFamily="2" charset="2"/>
              </a:rPr>
              <a:t>thận</a:t>
            </a:r>
            <a:r>
              <a:rPr lang="en-US" dirty="0">
                <a:sym typeface="Wingdings" panose="05000000000000000000" pitchFamily="2" charset="2"/>
              </a:rPr>
              <a:t> </a:t>
            </a:r>
            <a:r>
              <a:rPr lang="en-US" dirty="0" err="1">
                <a:sym typeface="Wingdings" panose="05000000000000000000" pitchFamily="2" charset="2"/>
              </a:rPr>
              <a:t>sắc</a:t>
            </a:r>
            <a:r>
              <a:rPr lang="en-US" dirty="0">
                <a:sym typeface="Wingdings" panose="05000000000000000000" pitchFamily="2" charset="2"/>
              </a:rPr>
              <a:t> </a:t>
            </a:r>
            <a:r>
              <a:rPr lang="en-US" dirty="0" err="1">
                <a:sym typeface="Wingdings" panose="05000000000000000000" pitchFamily="2" charset="2"/>
              </a:rPr>
              <a:t>tố</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656200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313E2-7E18-4C8F-9DC5-421A6ADE071C}"/>
              </a:ext>
            </a:extLst>
          </p:cNvPr>
          <p:cNvSpPr>
            <a:spLocks noGrp="1"/>
          </p:cNvSpPr>
          <p:nvPr>
            <p:ph type="title"/>
          </p:nvPr>
        </p:nvSpPr>
        <p:spPr/>
        <p:txBody>
          <a:bodyPr/>
          <a:lstStyle/>
          <a:p>
            <a:r>
              <a:rPr lang="en-US" dirty="0" err="1"/>
              <a:t>Phân</a:t>
            </a:r>
            <a:r>
              <a:rPr lang="en-US" dirty="0"/>
              <a:t> </a:t>
            </a:r>
            <a:r>
              <a:rPr lang="en-US" dirty="0" err="1"/>
              <a:t>biệt</a:t>
            </a:r>
            <a:endParaRPr lang="en-US" dirty="0"/>
          </a:p>
        </p:txBody>
      </p:sp>
      <p:sp>
        <p:nvSpPr>
          <p:cNvPr id="3" name="Content Placeholder 2">
            <a:extLst>
              <a:ext uri="{FF2B5EF4-FFF2-40B4-BE49-F238E27FC236}">
                <a16:creationId xmlns:a16="http://schemas.microsoft.com/office/drawing/2014/main" id="{6E7AF178-1518-4AAE-9DAC-E7153462F485}"/>
              </a:ext>
            </a:extLst>
          </p:cNvPr>
          <p:cNvSpPr>
            <a:spLocks noGrp="1"/>
          </p:cNvSpPr>
          <p:nvPr>
            <p:ph idx="1"/>
          </p:nvPr>
        </p:nvSpPr>
        <p:spPr/>
        <p:txBody>
          <a:bodyPr/>
          <a:lstStyle/>
          <a:p>
            <a:r>
              <a:rPr lang="en-US" dirty="0" err="1"/>
              <a:t>Truyền</a:t>
            </a:r>
            <a:r>
              <a:rPr lang="en-US" dirty="0"/>
              <a:t> </a:t>
            </a:r>
            <a:r>
              <a:rPr lang="en-US" dirty="0" err="1"/>
              <a:t>bịch</a:t>
            </a:r>
            <a:r>
              <a:rPr lang="en-US" dirty="0"/>
              <a:t> </a:t>
            </a:r>
            <a:r>
              <a:rPr lang="en-US" dirty="0" err="1"/>
              <a:t>máu</a:t>
            </a:r>
            <a:r>
              <a:rPr lang="en-US" dirty="0"/>
              <a:t> </a:t>
            </a:r>
            <a:r>
              <a:rPr lang="en-US" dirty="0" err="1"/>
              <a:t>đã</a:t>
            </a:r>
            <a:r>
              <a:rPr lang="en-US" dirty="0"/>
              <a:t> </a:t>
            </a:r>
            <a:r>
              <a:rPr lang="en-US" dirty="0" err="1"/>
              <a:t>bị</a:t>
            </a:r>
            <a:r>
              <a:rPr lang="en-US" dirty="0"/>
              <a:t> </a:t>
            </a:r>
            <a:r>
              <a:rPr lang="en-US" dirty="0" err="1"/>
              <a:t>tán</a:t>
            </a:r>
            <a:r>
              <a:rPr lang="en-US" dirty="0"/>
              <a:t> </a:t>
            </a:r>
            <a:r>
              <a:rPr lang="en-US" dirty="0" err="1"/>
              <a:t>huyết</a:t>
            </a:r>
            <a:r>
              <a:rPr lang="en-US" dirty="0"/>
              <a:t> tr</a:t>
            </a:r>
            <a:r>
              <a:rPr lang="vi-VN" dirty="0"/>
              <a:t>ư</a:t>
            </a:r>
            <a:r>
              <a:rPr lang="en-US" dirty="0" err="1"/>
              <a:t>ớc</a:t>
            </a:r>
            <a:r>
              <a:rPr lang="en-US" dirty="0"/>
              <a:t> </a:t>
            </a:r>
            <a:r>
              <a:rPr lang="en-US" dirty="0" err="1"/>
              <a:t>đó</a:t>
            </a:r>
            <a:r>
              <a:rPr lang="en-US" dirty="0"/>
              <a:t>:</a:t>
            </a:r>
          </a:p>
          <a:p>
            <a:pPr lvl="1"/>
            <a:r>
              <a:rPr lang="en-US" dirty="0" err="1"/>
              <a:t>Nhiệt</a:t>
            </a:r>
            <a:r>
              <a:rPr lang="en-US" dirty="0"/>
              <a:t> </a:t>
            </a:r>
            <a:r>
              <a:rPr lang="en-US" dirty="0" err="1"/>
              <a:t>độ</a:t>
            </a:r>
            <a:r>
              <a:rPr lang="en-US" dirty="0"/>
              <a:t> </a:t>
            </a:r>
            <a:r>
              <a:rPr lang="en-US" dirty="0" err="1"/>
              <a:t>quá</a:t>
            </a:r>
            <a:r>
              <a:rPr lang="en-US" dirty="0"/>
              <a:t> </a:t>
            </a:r>
            <a:r>
              <a:rPr lang="en-US" dirty="0" err="1"/>
              <a:t>lạnh</a:t>
            </a:r>
            <a:r>
              <a:rPr lang="en-US" dirty="0"/>
              <a:t> </a:t>
            </a:r>
            <a:r>
              <a:rPr lang="en-US" dirty="0" err="1"/>
              <a:t>hoặc</a:t>
            </a:r>
            <a:r>
              <a:rPr lang="en-US" dirty="0"/>
              <a:t> </a:t>
            </a:r>
            <a:r>
              <a:rPr lang="en-US" dirty="0" err="1"/>
              <a:t>quá</a:t>
            </a:r>
            <a:r>
              <a:rPr lang="en-US" dirty="0"/>
              <a:t> </a:t>
            </a:r>
            <a:r>
              <a:rPr lang="en-US" dirty="0" err="1"/>
              <a:t>nóng</a:t>
            </a:r>
            <a:r>
              <a:rPr lang="en-US" dirty="0"/>
              <a:t> (&gt; 40 </a:t>
            </a:r>
            <a:r>
              <a:rPr lang="en-US" dirty="0" err="1"/>
              <a:t>độ</a:t>
            </a:r>
            <a:r>
              <a:rPr lang="en-US" dirty="0"/>
              <a:t> C)</a:t>
            </a:r>
          </a:p>
          <a:p>
            <a:pPr lvl="1"/>
            <a:r>
              <a:rPr lang="en-US" dirty="0" err="1"/>
              <a:t>Hóa</a:t>
            </a:r>
            <a:r>
              <a:rPr lang="en-US" dirty="0"/>
              <a:t> </a:t>
            </a:r>
            <a:r>
              <a:rPr lang="en-US" dirty="0" err="1"/>
              <a:t>học</a:t>
            </a:r>
            <a:r>
              <a:rPr lang="en-US" dirty="0"/>
              <a:t>: </a:t>
            </a:r>
            <a:r>
              <a:rPr lang="en-US" dirty="0" err="1"/>
              <a:t>thuốc</a:t>
            </a:r>
            <a:r>
              <a:rPr lang="en-US" dirty="0"/>
              <a:t> </a:t>
            </a:r>
            <a:r>
              <a:rPr lang="en-US" dirty="0" err="1"/>
              <a:t>và</a:t>
            </a:r>
            <a:r>
              <a:rPr lang="en-US" dirty="0"/>
              <a:t> dung </a:t>
            </a:r>
            <a:r>
              <a:rPr lang="en-US" dirty="0" err="1"/>
              <a:t>dịch</a:t>
            </a:r>
            <a:r>
              <a:rPr lang="en-US" dirty="0"/>
              <a:t> </a:t>
            </a:r>
            <a:r>
              <a:rPr lang="en-US" dirty="0" err="1"/>
              <a:t>không</a:t>
            </a:r>
            <a:r>
              <a:rPr lang="en-US" dirty="0"/>
              <a:t> </a:t>
            </a:r>
            <a:r>
              <a:rPr lang="en-US" dirty="0" err="1"/>
              <a:t>tư</a:t>
            </a:r>
            <a:r>
              <a:rPr lang="vi-VN" dirty="0"/>
              <a:t>ơ</a:t>
            </a:r>
            <a:r>
              <a:rPr lang="en-US" dirty="0"/>
              <a:t>ng </a:t>
            </a:r>
            <a:r>
              <a:rPr lang="en-US" dirty="0" err="1"/>
              <a:t>hợp</a:t>
            </a:r>
            <a:r>
              <a:rPr lang="en-US" dirty="0"/>
              <a:t> (</a:t>
            </a:r>
            <a:r>
              <a:rPr lang="en-US" dirty="0" err="1"/>
              <a:t>nh</a:t>
            </a:r>
            <a:r>
              <a:rPr lang="vi-VN" dirty="0"/>
              <a:t>ư</a:t>
            </a:r>
            <a:r>
              <a:rPr lang="en-US" dirty="0" err="1"/>
              <a:t>ợc</a:t>
            </a:r>
            <a:r>
              <a:rPr lang="en-US" dirty="0"/>
              <a:t> tr</a:t>
            </a:r>
            <a:r>
              <a:rPr lang="vi-VN" dirty="0"/>
              <a:t>ư</a:t>
            </a:r>
            <a:r>
              <a:rPr lang="en-US" dirty="0" err="1"/>
              <a:t>ơng</a:t>
            </a:r>
            <a:r>
              <a:rPr lang="en-US" dirty="0"/>
              <a:t>: dextral 5%, n</a:t>
            </a:r>
            <a:r>
              <a:rPr lang="vi-VN" dirty="0"/>
              <a:t>ư</a:t>
            </a:r>
            <a:r>
              <a:rPr lang="en-US" dirty="0" err="1"/>
              <a:t>ớc</a:t>
            </a:r>
            <a:r>
              <a:rPr lang="en-US" dirty="0"/>
              <a:t> </a:t>
            </a:r>
            <a:r>
              <a:rPr lang="en-US" dirty="0" err="1"/>
              <a:t>cất</a:t>
            </a:r>
            <a:r>
              <a:rPr lang="en-US" dirty="0"/>
              <a:t>)</a:t>
            </a:r>
          </a:p>
          <a:p>
            <a:pPr lvl="1"/>
            <a:r>
              <a:rPr lang="en-US" dirty="0"/>
              <a:t>C</a:t>
            </a:r>
            <a:r>
              <a:rPr lang="vi-VN" dirty="0"/>
              <a:t>ơ</a:t>
            </a:r>
            <a:r>
              <a:rPr lang="en-US" dirty="0"/>
              <a:t> </a:t>
            </a:r>
            <a:r>
              <a:rPr lang="en-US" dirty="0" err="1"/>
              <a:t>học</a:t>
            </a:r>
            <a:r>
              <a:rPr lang="en-US" dirty="0"/>
              <a:t>: </a:t>
            </a:r>
            <a:r>
              <a:rPr lang="en-US" dirty="0" err="1"/>
              <a:t>đi</a:t>
            </a:r>
            <a:r>
              <a:rPr lang="en-US" dirty="0"/>
              <a:t> qua </a:t>
            </a:r>
            <a:r>
              <a:rPr lang="en-US" dirty="0" err="1"/>
              <a:t>khe</a:t>
            </a:r>
            <a:r>
              <a:rPr lang="en-US" dirty="0"/>
              <a:t> </a:t>
            </a:r>
            <a:r>
              <a:rPr lang="en-US" dirty="0" err="1"/>
              <a:t>hẹp</a:t>
            </a:r>
            <a:r>
              <a:rPr lang="en-US" dirty="0"/>
              <a:t> d</a:t>
            </a:r>
            <a:r>
              <a:rPr lang="vi-VN" dirty="0"/>
              <a:t>ư</a:t>
            </a:r>
            <a:r>
              <a:rPr lang="en-US" dirty="0" err="1"/>
              <a:t>ới</a:t>
            </a:r>
            <a:r>
              <a:rPr lang="en-US" dirty="0"/>
              <a:t> </a:t>
            </a:r>
            <a:r>
              <a:rPr lang="en-US" dirty="0" err="1"/>
              <a:t>áp</a:t>
            </a:r>
            <a:r>
              <a:rPr lang="en-US" dirty="0"/>
              <a:t> </a:t>
            </a:r>
            <a:r>
              <a:rPr lang="en-US" dirty="0" err="1"/>
              <a:t>lực</a:t>
            </a:r>
            <a:r>
              <a:rPr lang="en-US" dirty="0"/>
              <a:t>,..</a:t>
            </a:r>
          </a:p>
          <a:p>
            <a:pPr lvl="1"/>
            <a:r>
              <a:rPr lang="en-US" dirty="0"/>
              <a:t>DAT (-): </a:t>
            </a:r>
            <a:r>
              <a:rPr lang="en-US" dirty="0" err="1"/>
              <a:t>trước</a:t>
            </a:r>
            <a:r>
              <a:rPr lang="en-US" dirty="0"/>
              <a:t> </a:t>
            </a:r>
            <a:r>
              <a:rPr lang="en-US" dirty="0" err="1"/>
              <a:t>và</a:t>
            </a:r>
            <a:r>
              <a:rPr lang="en-US" dirty="0"/>
              <a:t> </a:t>
            </a:r>
            <a:r>
              <a:rPr lang="en-US" dirty="0" err="1"/>
              <a:t>sau</a:t>
            </a:r>
            <a:r>
              <a:rPr lang="en-US" dirty="0"/>
              <a:t> </a:t>
            </a:r>
            <a:r>
              <a:rPr lang="en-US" dirty="0" err="1"/>
              <a:t>truyền</a:t>
            </a:r>
            <a:endParaRPr lang="en-US" dirty="0"/>
          </a:p>
          <a:p>
            <a:pPr lvl="1"/>
            <a:endParaRPr lang="en-US" dirty="0"/>
          </a:p>
        </p:txBody>
      </p:sp>
    </p:spTree>
    <p:extLst>
      <p:ext uri="{BB962C8B-B14F-4D97-AF65-F5344CB8AC3E}">
        <p14:creationId xmlns:p14="http://schemas.microsoft.com/office/powerpoint/2010/main" val="536601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B7BBF-E3BB-41E3-9FCE-B32FAC17DCDF}"/>
              </a:ext>
            </a:extLst>
          </p:cNvPr>
          <p:cNvSpPr>
            <a:spLocks noGrp="1"/>
          </p:cNvSpPr>
          <p:nvPr>
            <p:ph type="title"/>
          </p:nvPr>
        </p:nvSpPr>
        <p:spPr/>
        <p:txBody>
          <a:bodyPr/>
          <a:lstStyle/>
          <a:p>
            <a:r>
              <a:rPr lang="en-US" dirty="0" err="1"/>
              <a:t>Cận</a:t>
            </a:r>
            <a:r>
              <a:rPr lang="en-US" dirty="0"/>
              <a:t> </a:t>
            </a:r>
            <a:r>
              <a:rPr lang="en-US" dirty="0" err="1"/>
              <a:t>lâm</a:t>
            </a:r>
            <a:r>
              <a:rPr lang="en-US" dirty="0"/>
              <a:t> </a:t>
            </a:r>
            <a:r>
              <a:rPr lang="en-US" dirty="0" err="1"/>
              <a:t>sàng</a:t>
            </a:r>
            <a:endParaRPr lang="en-US" dirty="0"/>
          </a:p>
        </p:txBody>
      </p:sp>
      <p:sp>
        <p:nvSpPr>
          <p:cNvPr id="3" name="Content Placeholder 2">
            <a:extLst>
              <a:ext uri="{FF2B5EF4-FFF2-40B4-BE49-F238E27FC236}">
                <a16:creationId xmlns:a16="http://schemas.microsoft.com/office/drawing/2014/main" id="{883F78A7-E413-41C5-B0AC-6AE33C3C2198}"/>
              </a:ext>
            </a:extLst>
          </p:cNvPr>
          <p:cNvSpPr>
            <a:spLocks noGrp="1"/>
          </p:cNvSpPr>
          <p:nvPr>
            <p:ph idx="1"/>
          </p:nvPr>
        </p:nvSpPr>
        <p:spPr/>
        <p:txBody>
          <a:bodyPr>
            <a:normAutofit/>
          </a:bodyPr>
          <a:lstStyle/>
          <a:p>
            <a:r>
              <a:rPr lang="en-US" dirty="0"/>
              <a:t>Hemoglobin </a:t>
            </a:r>
            <a:r>
              <a:rPr lang="en-US" dirty="0" err="1"/>
              <a:t>tự</a:t>
            </a:r>
            <a:r>
              <a:rPr lang="en-US" dirty="0"/>
              <a:t> do </a:t>
            </a:r>
            <a:r>
              <a:rPr lang="en-US" dirty="0" err="1"/>
              <a:t>trong</a:t>
            </a:r>
            <a:r>
              <a:rPr lang="en-US" dirty="0"/>
              <a:t> </a:t>
            </a:r>
            <a:r>
              <a:rPr lang="en-US" dirty="0" err="1"/>
              <a:t>máu</a:t>
            </a:r>
            <a:r>
              <a:rPr lang="en-US" dirty="0"/>
              <a:t>, </a:t>
            </a:r>
            <a:r>
              <a:rPr lang="en-US" dirty="0" err="1"/>
              <a:t>trong</a:t>
            </a:r>
            <a:r>
              <a:rPr lang="en-US" dirty="0"/>
              <a:t> n</a:t>
            </a:r>
            <a:r>
              <a:rPr lang="vi-VN" dirty="0"/>
              <a:t>ư</a:t>
            </a:r>
            <a:r>
              <a:rPr lang="en-US" dirty="0" err="1"/>
              <a:t>ớc</a:t>
            </a:r>
            <a:r>
              <a:rPr lang="en-US" dirty="0"/>
              <a:t> </a:t>
            </a:r>
            <a:r>
              <a:rPr lang="en-US" dirty="0" err="1"/>
              <a:t>tiểu</a:t>
            </a:r>
            <a:r>
              <a:rPr lang="en-US" dirty="0"/>
              <a:t>. </a:t>
            </a:r>
          </a:p>
          <a:p>
            <a:r>
              <a:rPr lang="en-US" dirty="0" err="1"/>
              <a:t>Haptoglobulin</a:t>
            </a:r>
            <a:r>
              <a:rPr lang="en-US" dirty="0"/>
              <a:t> </a:t>
            </a:r>
            <a:r>
              <a:rPr lang="en-US" dirty="0" err="1"/>
              <a:t>giảm</a:t>
            </a:r>
            <a:r>
              <a:rPr lang="en-US" dirty="0"/>
              <a:t> (pb: </a:t>
            </a:r>
            <a:r>
              <a:rPr lang="en-US" dirty="0" err="1"/>
              <a:t>suy</a:t>
            </a:r>
            <a:r>
              <a:rPr lang="en-US" dirty="0"/>
              <a:t> </a:t>
            </a:r>
            <a:r>
              <a:rPr lang="en-US" dirty="0" err="1"/>
              <a:t>gan</a:t>
            </a:r>
            <a:r>
              <a:rPr lang="en-US" dirty="0"/>
              <a:t>, </a:t>
            </a:r>
            <a:r>
              <a:rPr lang="en-US" dirty="0" err="1"/>
              <a:t>viêm</a:t>
            </a:r>
            <a:r>
              <a:rPr lang="en-US" dirty="0"/>
              <a:t> </a:t>
            </a:r>
            <a:r>
              <a:rPr lang="en-US" dirty="0" err="1"/>
              <a:t>cấp</a:t>
            </a:r>
            <a:r>
              <a:rPr lang="en-US" dirty="0"/>
              <a:t>)</a:t>
            </a:r>
          </a:p>
          <a:p>
            <a:r>
              <a:rPr lang="en-US" dirty="0"/>
              <a:t>LDH </a:t>
            </a:r>
            <a:r>
              <a:rPr lang="en-US" dirty="0" err="1"/>
              <a:t>tăng</a:t>
            </a:r>
            <a:endParaRPr lang="en-US" dirty="0"/>
          </a:p>
          <a:p>
            <a:r>
              <a:rPr lang="en-US" dirty="0"/>
              <a:t>Bilirubin </a:t>
            </a:r>
            <a:r>
              <a:rPr lang="en-US" dirty="0" err="1"/>
              <a:t>tăng</a:t>
            </a:r>
            <a:r>
              <a:rPr lang="en-US" dirty="0"/>
              <a:t> </a:t>
            </a:r>
            <a:r>
              <a:rPr lang="en-US" dirty="0" err="1"/>
              <a:t>sau</a:t>
            </a:r>
            <a:r>
              <a:rPr lang="en-US" dirty="0"/>
              <a:t> 1h, </a:t>
            </a:r>
            <a:r>
              <a:rPr lang="en-US" dirty="0" err="1"/>
              <a:t>đỉnh</a:t>
            </a:r>
            <a:r>
              <a:rPr lang="en-US" dirty="0"/>
              <a:t> 5-7h, BT </a:t>
            </a:r>
            <a:r>
              <a:rPr lang="en-US" dirty="0" err="1"/>
              <a:t>sau</a:t>
            </a:r>
            <a:r>
              <a:rPr lang="en-US" dirty="0"/>
              <a:t> 1 </a:t>
            </a:r>
            <a:r>
              <a:rPr lang="en-US" dirty="0" err="1"/>
              <a:t>ngày</a:t>
            </a:r>
            <a:endParaRPr lang="en-US" dirty="0"/>
          </a:p>
        </p:txBody>
      </p:sp>
    </p:spTree>
    <p:extLst>
      <p:ext uri="{BB962C8B-B14F-4D97-AF65-F5344CB8AC3E}">
        <p14:creationId xmlns:p14="http://schemas.microsoft.com/office/powerpoint/2010/main" val="39980852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C1033-22C8-4B68-AD6B-4177F09F733C}"/>
              </a:ext>
            </a:extLst>
          </p:cNvPr>
          <p:cNvSpPr>
            <a:spLocks noGrp="1"/>
          </p:cNvSpPr>
          <p:nvPr>
            <p:ph type="title"/>
          </p:nvPr>
        </p:nvSpPr>
        <p:spPr/>
        <p:txBody>
          <a:bodyPr/>
          <a:lstStyle/>
          <a:p>
            <a:r>
              <a:rPr lang="en-US" dirty="0"/>
              <a:t>Hemolytic transfusion reactions</a:t>
            </a:r>
          </a:p>
        </p:txBody>
      </p:sp>
      <p:pic>
        <p:nvPicPr>
          <p:cNvPr id="4" name="Content Placeholder 3">
            <a:extLst>
              <a:ext uri="{FF2B5EF4-FFF2-40B4-BE49-F238E27FC236}">
                <a16:creationId xmlns:a16="http://schemas.microsoft.com/office/drawing/2014/main" id="{FEB72029-272B-4FB8-942E-D66D25E08F86}"/>
              </a:ext>
            </a:extLst>
          </p:cNvPr>
          <p:cNvPicPr>
            <a:picLocks noGrp="1" noChangeAspect="1"/>
          </p:cNvPicPr>
          <p:nvPr>
            <p:ph idx="1"/>
          </p:nvPr>
        </p:nvPicPr>
        <p:blipFill>
          <a:blip r:embed="rId2"/>
          <a:stretch>
            <a:fillRect/>
          </a:stretch>
        </p:blipFill>
        <p:spPr>
          <a:xfrm>
            <a:off x="0" y="2150492"/>
            <a:ext cx="5284178" cy="4707508"/>
          </a:xfrm>
          <a:prstGeom prst="rect">
            <a:avLst/>
          </a:prstGeom>
        </p:spPr>
      </p:pic>
      <p:pic>
        <p:nvPicPr>
          <p:cNvPr id="5" name="Picture 4">
            <a:extLst>
              <a:ext uri="{FF2B5EF4-FFF2-40B4-BE49-F238E27FC236}">
                <a16:creationId xmlns:a16="http://schemas.microsoft.com/office/drawing/2014/main" id="{7BDE0234-787D-46CA-ADC4-B841EB4021AB}"/>
              </a:ext>
            </a:extLst>
          </p:cNvPr>
          <p:cNvPicPr>
            <a:picLocks noChangeAspect="1"/>
          </p:cNvPicPr>
          <p:nvPr/>
        </p:nvPicPr>
        <p:blipFill>
          <a:blip r:embed="rId3"/>
          <a:stretch>
            <a:fillRect/>
          </a:stretch>
        </p:blipFill>
        <p:spPr>
          <a:xfrm>
            <a:off x="5311864" y="3061679"/>
            <a:ext cx="6880136" cy="3796321"/>
          </a:xfrm>
          <a:prstGeom prst="rect">
            <a:avLst/>
          </a:prstGeom>
        </p:spPr>
      </p:pic>
    </p:spTree>
    <p:extLst>
      <p:ext uri="{BB962C8B-B14F-4D97-AF65-F5344CB8AC3E}">
        <p14:creationId xmlns:p14="http://schemas.microsoft.com/office/powerpoint/2010/main" val="40451834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599F1-2A0B-4668-979C-2E2610EEB144}"/>
              </a:ext>
            </a:extLst>
          </p:cNvPr>
          <p:cNvSpPr>
            <a:spLocks noGrp="1"/>
          </p:cNvSpPr>
          <p:nvPr>
            <p:ph type="title"/>
          </p:nvPr>
        </p:nvSpPr>
        <p:spPr/>
        <p:txBody>
          <a:bodyPr/>
          <a:lstStyle/>
          <a:p>
            <a:r>
              <a:rPr lang="en-US" dirty="0" err="1"/>
              <a:t>Cận</a:t>
            </a:r>
            <a:r>
              <a:rPr lang="en-US" dirty="0"/>
              <a:t> </a:t>
            </a:r>
            <a:r>
              <a:rPr lang="en-US" dirty="0" err="1"/>
              <a:t>lâm</a:t>
            </a:r>
            <a:r>
              <a:rPr lang="en-US" dirty="0"/>
              <a:t> </a:t>
            </a:r>
            <a:r>
              <a:rPr lang="en-US" dirty="0" err="1"/>
              <a:t>sàng</a:t>
            </a:r>
            <a:endParaRPr lang="en-US" dirty="0"/>
          </a:p>
        </p:txBody>
      </p:sp>
      <p:sp>
        <p:nvSpPr>
          <p:cNvPr id="3" name="Content Placeholder 2">
            <a:extLst>
              <a:ext uri="{FF2B5EF4-FFF2-40B4-BE49-F238E27FC236}">
                <a16:creationId xmlns:a16="http://schemas.microsoft.com/office/drawing/2014/main" id="{E9B50292-FD8D-4AA7-8C9F-4140131B9C3F}"/>
              </a:ext>
            </a:extLst>
          </p:cNvPr>
          <p:cNvSpPr>
            <a:spLocks noGrp="1"/>
          </p:cNvSpPr>
          <p:nvPr>
            <p:ph idx="1"/>
          </p:nvPr>
        </p:nvSpPr>
        <p:spPr/>
        <p:txBody>
          <a:bodyPr/>
          <a:lstStyle/>
          <a:p>
            <a:r>
              <a:rPr lang="en-US" dirty="0"/>
              <a:t>DAT </a:t>
            </a:r>
            <a:r>
              <a:rPr lang="en-US" dirty="0" err="1"/>
              <a:t>máu</a:t>
            </a:r>
            <a:r>
              <a:rPr lang="en-US" dirty="0"/>
              <a:t> BN tr</a:t>
            </a:r>
            <a:r>
              <a:rPr lang="vi-VN" dirty="0"/>
              <a:t>ư</a:t>
            </a:r>
            <a:r>
              <a:rPr lang="en-US" dirty="0" err="1"/>
              <a:t>ớc</a:t>
            </a:r>
            <a:r>
              <a:rPr lang="en-US" dirty="0"/>
              <a:t> </a:t>
            </a:r>
            <a:r>
              <a:rPr lang="en-US" dirty="0" err="1"/>
              <a:t>và</a:t>
            </a:r>
            <a:r>
              <a:rPr lang="en-US" dirty="0"/>
              <a:t> </a:t>
            </a:r>
            <a:r>
              <a:rPr lang="en-US" dirty="0" err="1"/>
              <a:t>ngay</a:t>
            </a:r>
            <a:r>
              <a:rPr lang="en-US" dirty="0"/>
              <a:t> </a:t>
            </a:r>
            <a:r>
              <a:rPr lang="en-US" dirty="0" err="1"/>
              <a:t>sau</a:t>
            </a:r>
            <a:r>
              <a:rPr lang="en-US" dirty="0"/>
              <a:t> </a:t>
            </a:r>
            <a:r>
              <a:rPr lang="en-US" dirty="0" err="1"/>
              <a:t>truyền</a:t>
            </a:r>
            <a:r>
              <a:rPr lang="en-US" dirty="0"/>
              <a:t> </a:t>
            </a:r>
            <a:r>
              <a:rPr lang="en-US" dirty="0" err="1"/>
              <a:t>máu</a:t>
            </a:r>
            <a:r>
              <a:rPr lang="en-US" dirty="0"/>
              <a:t>, </a:t>
            </a:r>
            <a:r>
              <a:rPr lang="en-US" dirty="0" err="1"/>
              <a:t>bịch</a:t>
            </a:r>
            <a:r>
              <a:rPr lang="en-US" dirty="0"/>
              <a:t> </a:t>
            </a:r>
            <a:r>
              <a:rPr lang="en-US" dirty="0" err="1"/>
              <a:t>máu</a:t>
            </a:r>
            <a:r>
              <a:rPr lang="en-US" dirty="0">
                <a:sym typeface="Wingdings" panose="05000000000000000000" pitchFamily="2" charset="2"/>
              </a:rPr>
              <a:t> </a:t>
            </a:r>
            <a:r>
              <a:rPr lang="en-US" dirty="0" err="1">
                <a:sym typeface="Wingdings" panose="05000000000000000000" pitchFamily="2" charset="2"/>
              </a:rPr>
              <a:t>xác</a:t>
            </a:r>
            <a:r>
              <a:rPr lang="en-US" dirty="0">
                <a:sym typeface="Wingdings" panose="05000000000000000000" pitchFamily="2" charset="2"/>
              </a:rPr>
              <a:t> </a:t>
            </a:r>
            <a:r>
              <a:rPr lang="en-US" dirty="0" err="1">
                <a:sym typeface="Wingdings" panose="05000000000000000000" pitchFamily="2" charset="2"/>
              </a:rPr>
              <a:t>định</a:t>
            </a:r>
            <a:r>
              <a:rPr lang="en-US" dirty="0">
                <a:sym typeface="Wingdings" panose="05000000000000000000" pitchFamily="2" charset="2"/>
              </a:rPr>
              <a:t> </a:t>
            </a:r>
            <a:r>
              <a:rPr lang="en-US" dirty="0" err="1">
                <a:sym typeface="Wingdings" panose="05000000000000000000" pitchFamily="2" charset="2"/>
              </a:rPr>
              <a:t>lại</a:t>
            </a:r>
            <a:r>
              <a:rPr lang="en-US" dirty="0">
                <a:sym typeface="Wingdings" panose="05000000000000000000" pitchFamily="2" charset="2"/>
              </a:rPr>
              <a:t> </a:t>
            </a:r>
            <a:r>
              <a:rPr lang="en-US" dirty="0" err="1">
                <a:sym typeface="Wingdings" panose="05000000000000000000" pitchFamily="2" charset="2"/>
              </a:rPr>
              <a:t>máu</a:t>
            </a:r>
            <a:r>
              <a:rPr lang="en-US" dirty="0">
                <a:sym typeface="Wingdings" panose="05000000000000000000" pitchFamily="2" charset="2"/>
              </a:rPr>
              <a:t> (</a:t>
            </a:r>
            <a:r>
              <a:rPr lang="en-US" dirty="0" err="1">
                <a:sym typeface="Wingdings" panose="05000000000000000000" pitchFamily="2" charset="2"/>
              </a:rPr>
              <a:t>tối</a:t>
            </a:r>
            <a:r>
              <a:rPr lang="en-US" dirty="0">
                <a:sym typeface="Wingdings" panose="05000000000000000000" pitchFamily="2" charset="2"/>
              </a:rPr>
              <a:t> </a:t>
            </a:r>
            <a:r>
              <a:rPr lang="en-US" dirty="0" err="1">
                <a:sym typeface="Wingdings" panose="05000000000000000000" pitchFamily="2" charset="2"/>
              </a:rPr>
              <a:t>thiểu</a:t>
            </a:r>
            <a:r>
              <a:rPr lang="en-US" dirty="0">
                <a:sym typeface="Wingdings" panose="05000000000000000000" pitchFamily="2" charset="2"/>
              </a:rPr>
              <a:t> ABO, Rh) BN tr</a:t>
            </a:r>
            <a:r>
              <a:rPr lang="vi-VN" dirty="0">
                <a:sym typeface="Wingdings" panose="05000000000000000000" pitchFamily="2" charset="2"/>
              </a:rPr>
              <a:t>ư</a:t>
            </a:r>
            <a:r>
              <a:rPr lang="en-US" dirty="0" err="1">
                <a:sym typeface="Wingdings" panose="05000000000000000000" pitchFamily="2" charset="2"/>
              </a:rPr>
              <a:t>ớc</a:t>
            </a:r>
            <a:r>
              <a:rPr lang="en-US" dirty="0">
                <a:sym typeface="Wingdings" panose="05000000000000000000" pitchFamily="2" charset="2"/>
              </a:rPr>
              <a:t> </a:t>
            </a:r>
            <a:r>
              <a:rPr lang="en-US" dirty="0" err="1">
                <a:sym typeface="Wingdings" panose="05000000000000000000" pitchFamily="2" charset="2"/>
              </a:rPr>
              <a:t>và</a:t>
            </a:r>
            <a:r>
              <a:rPr lang="en-US" dirty="0">
                <a:sym typeface="Wingdings" panose="05000000000000000000" pitchFamily="2" charset="2"/>
              </a:rPr>
              <a:t> </a:t>
            </a:r>
            <a:r>
              <a:rPr lang="en-US" dirty="0" err="1">
                <a:sym typeface="Wingdings" panose="05000000000000000000" pitchFamily="2" charset="2"/>
              </a:rPr>
              <a:t>sau</a:t>
            </a:r>
            <a:r>
              <a:rPr lang="en-US" dirty="0">
                <a:sym typeface="Wingdings" panose="05000000000000000000" pitchFamily="2" charset="2"/>
              </a:rPr>
              <a:t> </a:t>
            </a:r>
            <a:r>
              <a:rPr lang="en-US" dirty="0" err="1">
                <a:sym typeface="Wingdings" panose="05000000000000000000" pitchFamily="2" charset="2"/>
              </a:rPr>
              <a:t>truyền</a:t>
            </a:r>
            <a:r>
              <a:rPr lang="en-US" dirty="0">
                <a:sym typeface="Wingdings" panose="05000000000000000000" pitchFamily="2" charset="2"/>
              </a:rPr>
              <a:t>, </a:t>
            </a:r>
            <a:r>
              <a:rPr lang="en-US" dirty="0" err="1">
                <a:sym typeface="Wingdings" panose="05000000000000000000" pitchFamily="2" charset="2"/>
              </a:rPr>
              <a:t>cũng</a:t>
            </a:r>
            <a:r>
              <a:rPr lang="en-US" dirty="0">
                <a:sym typeface="Wingdings" panose="05000000000000000000" pitchFamily="2" charset="2"/>
              </a:rPr>
              <a:t> </a:t>
            </a:r>
            <a:r>
              <a:rPr lang="en-US" dirty="0" err="1">
                <a:sym typeface="Wingdings" panose="05000000000000000000" pitchFamily="2" charset="2"/>
              </a:rPr>
              <a:t>nh</a:t>
            </a:r>
            <a:r>
              <a:rPr lang="vi-VN" dirty="0">
                <a:sym typeface="Wingdings" panose="05000000000000000000" pitchFamily="2" charset="2"/>
              </a:rPr>
              <a:t>ư</a:t>
            </a:r>
            <a:r>
              <a:rPr lang="en-US" dirty="0">
                <a:sym typeface="Wingdings" panose="05000000000000000000" pitchFamily="2" charset="2"/>
              </a:rPr>
              <a:t> </a:t>
            </a:r>
            <a:r>
              <a:rPr lang="en-US" dirty="0" err="1">
                <a:sym typeface="Wingdings" panose="05000000000000000000" pitchFamily="2" charset="2"/>
              </a:rPr>
              <a:t>bịch</a:t>
            </a:r>
            <a:r>
              <a:rPr lang="en-US" dirty="0">
                <a:sym typeface="Wingdings" panose="05000000000000000000" pitchFamily="2" charset="2"/>
              </a:rPr>
              <a:t> </a:t>
            </a:r>
            <a:r>
              <a:rPr lang="en-US" dirty="0" err="1">
                <a:sym typeface="Wingdings" panose="05000000000000000000" pitchFamily="2" charset="2"/>
              </a:rPr>
              <a:t>máu</a:t>
            </a:r>
            <a:r>
              <a:rPr lang="en-US" dirty="0">
                <a:sym typeface="Wingdings" panose="05000000000000000000" pitchFamily="2" charset="2"/>
              </a:rPr>
              <a:t> </a:t>
            </a:r>
            <a:r>
              <a:rPr lang="en-US" dirty="0" err="1">
                <a:sym typeface="Wingdings" panose="05000000000000000000" pitchFamily="2" charset="2"/>
              </a:rPr>
              <a:t>và</a:t>
            </a:r>
            <a:r>
              <a:rPr lang="en-US" dirty="0">
                <a:sym typeface="Wingdings" panose="05000000000000000000" pitchFamily="2" charset="2"/>
              </a:rPr>
              <a:t> </a:t>
            </a:r>
            <a:r>
              <a:rPr lang="en-US" dirty="0" err="1">
                <a:sym typeface="Wingdings" panose="05000000000000000000" pitchFamily="2" charset="2"/>
              </a:rPr>
              <a:t>máu</a:t>
            </a:r>
            <a:r>
              <a:rPr lang="en-US" dirty="0">
                <a:sym typeface="Wingdings" panose="05000000000000000000" pitchFamily="2" charset="2"/>
              </a:rPr>
              <a:t> </a:t>
            </a:r>
            <a:r>
              <a:rPr lang="en-US" dirty="0" err="1">
                <a:sym typeface="Wingdings" panose="05000000000000000000" pitchFamily="2" charset="2"/>
              </a:rPr>
              <a:t>làm</a:t>
            </a:r>
            <a:r>
              <a:rPr lang="en-US" dirty="0">
                <a:sym typeface="Wingdings" panose="05000000000000000000" pitchFamily="2" charset="2"/>
              </a:rPr>
              <a:t> cross-match.  </a:t>
            </a:r>
            <a:r>
              <a:rPr lang="en-US" dirty="0" err="1">
                <a:sym typeface="Wingdings" panose="05000000000000000000" pitchFamily="2" charset="2"/>
              </a:rPr>
              <a:t>tất</a:t>
            </a:r>
            <a:r>
              <a:rPr lang="en-US" dirty="0">
                <a:sym typeface="Wingdings" panose="05000000000000000000" pitchFamily="2" charset="2"/>
              </a:rPr>
              <a:t> </a:t>
            </a:r>
            <a:r>
              <a:rPr lang="en-US" dirty="0" err="1">
                <a:sym typeface="Wingdings" panose="05000000000000000000" pitchFamily="2" charset="2"/>
              </a:rPr>
              <a:t>cả</a:t>
            </a:r>
            <a:r>
              <a:rPr lang="en-US" dirty="0">
                <a:sym typeface="Wingdings" panose="05000000000000000000" pitchFamily="2" charset="2"/>
              </a:rPr>
              <a:t> </a:t>
            </a:r>
            <a:r>
              <a:rPr lang="en-US" dirty="0" err="1">
                <a:sym typeface="Wingdings" panose="05000000000000000000" pitchFamily="2" charset="2"/>
              </a:rPr>
              <a:t>sai</a:t>
            </a:r>
            <a:r>
              <a:rPr lang="en-US" dirty="0">
                <a:sym typeface="Wingdings" panose="05000000000000000000" pitchFamily="2" charset="2"/>
              </a:rPr>
              <a:t> </a:t>
            </a:r>
            <a:r>
              <a:rPr lang="en-US" dirty="0" err="1">
                <a:sym typeface="Wingdings" panose="05000000000000000000" pitchFamily="2" charset="2"/>
              </a:rPr>
              <a:t>sót</a:t>
            </a:r>
            <a:r>
              <a:rPr lang="en-US" dirty="0">
                <a:sym typeface="Wingdings" panose="05000000000000000000" pitchFamily="2" charset="2"/>
              </a:rPr>
              <a:t> đ</a:t>
            </a:r>
            <a:r>
              <a:rPr lang="vi-VN" dirty="0">
                <a:sym typeface="Wingdings" panose="05000000000000000000" pitchFamily="2" charset="2"/>
              </a:rPr>
              <a:t>ư</a:t>
            </a:r>
            <a:r>
              <a:rPr lang="en-US" dirty="0" err="1">
                <a:sym typeface="Wingdings" panose="05000000000000000000" pitchFamily="2" charset="2"/>
              </a:rPr>
              <a:t>ợc</a:t>
            </a:r>
            <a:r>
              <a:rPr lang="en-US" dirty="0">
                <a:sym typeface="Wingdings" panose="05000000000000000000" pitchFamily="2" charset="2"/>
              </a:rPr>
              <a:t> </a:t>
            </a:r>
            <a:r>
              <a:rPr lang="en-US" dirty="0" err="1">
                <a:sym typeface="Wingdings" panose="05000000000000000000" pitchFamily="2" charset="2"/>
              </a:rPr>
              <a:t>ghi</a:t>
            </a:r>
            <a:r>
              <a:rPr lang="en-US" dirty="0">
                <a:sym typeface="Wingdings" panose="05000000000000000000" pitchFamily="2" charset="2"/>
              </a:rPr>
              <a:t> </a:t>
            </a:r>
            <a:r>
              <a:rPr lang="en-US" dirty="0" err="1">
                <a:sym typeface="Wingdings" panose="05000000000000000000" pitchFamily="2" charset="2"/>
              </a:rPr>
              <a:t>lại</a:t>
            </a:r>
            <a:r>
              <a:rPr lang="en-US" dirty="0">
                <a:sym typeface="Wingdings" panose="05000000000000000000" pitchFamily="2" charset="2"/>
              </a:rPr>
              <a:t> </a:t>
            </a:r>
            <a:r>
              <a:rPr lang="en-US" dirty="0" err="1">
                <a:sym typeface="Wingdings" panose="05000000000000000000" pitchFamily="2" charset="2"/>
              </a:rPr>
              <a:t>và</a:t>
            </a:r>
            <a:r>
              <a:rPr lang="en-US" dirty="0">
                <a:sym typeface="Wingdings" panose="05000000000000000000" pitchFamily="2" charset="2"/>
              </a:rPr>
              <a:t> </a:t>
            </a:r>
            <a:r>
              <a:rPr lang="en-US" dirty="0" err="1">
                <a:sym typeface="Wingdings" panose="05000000000000000000" pitchFamily="2" charset="2"/>
              </a:rPr>
              <a:t>báo</a:t>
            </a:r>
            <a:r>
              <a:rPr lang="en-US" dirty="0">
                <a:sym typeface="Wingdings" panose="05000000000000000000" pitchFamily="2" charset="2"/>
              </a:rPr>
              <a:t> </a:t>
            </a:r>
            <a:r>
              <a:rPr lang="en-US" dirty="0" err="1">
                <a:sym typeface="Wingdings" panose="05000000000000000000" pitchFamily="2" charset="2"/>
              </a:rPr>
              <a:t>cáo</a:t>
            </a:r>
            <a:r>
              <a:rPr lang="en-US" dirty="0">
                <a:sym typeface="Wingdings" panose="05000000000000000000" pitchFamily="2" charset="2"/>
              </a:rPr>
              <a:t>. </a:t>
            </a:r>
          </a:p>
          <a:p>
            <a:r>
              <a:rPr lang="en-US" dirty="0">
                <a:sym typeface="Wingdings" panose="05000000000000000000" pitchFamily="2" charset="2"/>
              </a:rPr>
              <a:t>DAT d</a:t>
            </a:r>
            <a:r>
              <a:rPr lang="vi-VN" dirty="0">
                <a:sym typeface="Wingdings" panose="05000000000000000000" pitchFamily="2" charset="2"/>
              </a:rPr>
              <a:t>ư</a:t>
            </a:r>
            <a:r>
              <a:rPr lang="en-US" dirty="0" err="1">
                <a:sym typeface="Wingdings" panose="05000000000000000000" pitchFamily="2" charset="2"/>
              </a:rPr>
              <a:t>ơng</a:t>
            </a:r>
            <a:r>
              <a:rPr lang="en-US" dirty="0">
                <a:sym typeface="Wingdings" panose="05000000000000000000" pitchFamily="2" charset="2"/>
              </a:rPr>
              <a:t> </a:t>
            </a:r>
            <a:r>
              <a:rPr lang="en-US" dirty="0" err="1">
                <a:sym typeface="Wingdings" panose="05000000000000000000" pitchFamily="2" charset="2"/>
              </a:rPr>
              <a:t>tính</a:t>
            </a:r>
            <a:r>
              <a:rPr lang="en-US" dirty="0">
                <a:sym typeface="Wingdings" panose="05000000000000000000" pitchFamily="2" charset="2"/>
              </a:rPr>
              <a:t> </a:t>
            </a:r>
            <a:r>
              <a:rPr lang="en-US" dirty="0" err="1">
                <a:sym typeface="Wingdings" panose="05000000000000000000" pitchFamily="2" charset="2"/>
              </a:rPr>
              <a:t>đa</a:t>
            </a:r>
            <a:r>
              <a:rPr lang="en-US" dirty="0">
                <a:sym typeface="Wingdings" panose="05000000000000000000" pitchFamily="2" charset="2"/>
              </a:rPr>
              <a:t> </a:t>
            </a:r>
            <a:r>
              <a:rPr lang="en-US" dirty="0" err="1">
                <a:sym typeface="Wingdings" panose="05000000000000000000" pitchFamily="2" charset="2"/>
              </a:rPr>
              <a:t>giá</a:t>
            </a:r>
            <a:r>
              <a:rPr lang="en-US" dirty="0">
                <a:sym typeface="Wingdings" panose="05000000000000000000" pitchFamily="2" charset="2"/>
              </a:rPr>
              <a:t> </a:t>
            </a:r>
            <a:r>
              <a:rPr lang="en-US" dirty="0" err="1">
                <a:sym typeface="Wingdings" panose="05000000000000000000" pitchFamily="2" charset="2"/>
              </a:rPr>
              <a:t>làm</a:t>
            </a:r>
            <a:r>
              <a:rPr lang="en-US" dirty="0">
                <a:sym typeface="Wingdings" panose="05000000000000000000" pitchFamily="2" charset="2"/>
              </a:rPr>
              <a:t> đ</a:t>
            </a:r>
            <a:r>
              <a:rPr lang="vi-VN" dirty="0">
                <a:sym typeface="Wingdings" panose="05000000000000000000" pitchFamily="2" charset="2"/>
              </a:rPr>
              <a:t>ơ</a:t>
            </a:r>
            <a:r>
              <a:rPr lang="en-US" dirty="0">
                <a:sym typeface="Wingdings" panose="05000000000000000000" pitchFamily="2" charset="2"/>
              </a:rPr>
              <a:t>n </a:t>
            </a:r>
            <a:r>
              <a:rPr lang="en-US" dirty="0" err="1">
                <a:sym typeface="Wingdings" panose="05000000000000000000" pitchFamily="2" charset="2"/>
              </a:rPr>
              <a:t>giá</a:t>
            </a:r>
            <a:r>
              <a:rPr lang="en-US" dirty="0">
                <a:sym typeface="Wingdings" panose="05000000000000000000" pitchFamily="2" charset="2"/>
              </a:rPr>
              <a:t> </a:t>
            </a:r>
            <a:r>
              <a:rPr lang="en-US" dirty="0" err="1">
                <a:sym typeface="Wingdings" panose="05000000000000000000" pitchFamily="2" charset="2"/>
              </a:rPr>
              <a:t>với</a:t>
            </a:r>
            <a:r>
              <a:rPr lang="en-US" dirty="0">
                <a:sym typeface="Wingdings" panose="05000000000000000000" pitchFamily="2" charset="2"/>
              </a:rPr>
              <a:t> </a:t>
            </a:r>
            <a:r>
              <a:rPr lang="en-US" dirty="0" err="1">
                <a:sym typeface="Wingdings" panose="05000000000000000000" pitchFamily="2" charset="2"/>
              </a:rPr>
              <a:t>bổ</a:t>
            </a:r>
            <a:r>
              <a:rPr lang="en-US" dirty="0">
                <a:sym typeface="Wingdings" panose="05000000000000000000" pitchFamily="2" charset="2"/>
              </a:rPr>
              <a:t> </a:t>
            </a:r>
            <a:r>
              <a:rPr lang="en-US" dirty="0" err="1">
                <a:sym typeface="Wingdings" panose="05000000000000000000" pitchFamily="2" charset="2"/>
              </a:rPr>
              <a:t>thể</a:t>
            </a:r>
            <a:r>
              <a:rPr lang="en-US" dirty="0">
                <a:sym typeface="Wingdings" panose="05000000000000000000" pitchFamily="2" charset="2"/>
              </a:rPr>
              <a:t> </a:t>
            </a:r>
            <a:r>
              <a:rPr lang="en-US" dirty="0" err="1">
                <a:sym typeface="Wingdings" panose="05000000000000000000" pitchFamily="2" charset="2"/>
              </a:rPr>
              <a:t>và</a:t>
            </a:r>
            <a:r>
              <a:rPr lang="en-US" dirty="0">
                <a:sym typeface="Wingdings" panose="05000000000000000000" pitchFamily="2" charset="2"/>
              </a:rPr>
              <a:t> immunoglobulin. </a:t>
            </a:r>
            <a:r>
              <a:rPr lang="en-US" dirty="0" err="1">
                <a:sym typeface="Wingdings" panose="05000000000000000000" pitchFamily="2" charset="2"/>
              </a:rPr>
              <a:t>Xác</a:t>
            </a:r>
            <a:r>
              <a:rPr lang="en-US" dirty="0">
                <a:sym typeface="Wingdings" panose="05000000000000000000" pitchFamily="2" charset="2"/>
              </a:rPr>
              <a:t> </a:t>
            </a:r>
            <a:r>
              <a:rPr lang="en-US" dirty="0" err="1">
                <a:sym typeface="Wingdings" panose="05000000000000000000" pitchFamily="2" charset="2"/>
              </a:rPr>
              <a:t>định</a:t>
            </a:r>
            <a:r>
              <a:rPr lang="en-US" dirty="0">
                <a:sym typeface="Wingdings" panose="05000000000000000000" pitchFamily="2" charset="2"/>
              </a:rPr>
              <a:t> </a:t>
            </a:r>
            <a:r>
              <a:rPr lang="en-US" dirty="0" err="1">
                <a:sym typeface="Wingdings" panose="05000000000000000000" pitchFamily="2" charset="2"/>
              </a:rPr>
              <a:t>Kháng</a:t>
            </a:r>
            <a:r>
              <a:rPr lang="en-US" dirty="0">
                <a:sym typeface="Wingdings" panose="05000000000000000000" pitchFamily="2" charset="2"/>
              </a:rPr>
              <a:t> </a:t>
            </a:r>
            <a:r>
              <a:rPr lang="en-US" dirty="0" err="1">
                <a:sym typeface="Wingdings" panose="05000000000000000000" pitchFamily="2" charset="2"/>
              </a:rPr>
              <a:t>thể</a:t>
            </a:r>
            <a:r>
              <a:rPr lang="en-US" dirty="0">
                <a:sym typeface="Wingdings" panose="05000000000000000000" pitchFamily="2" charset="2"/>
              </a:rPr>
              <a:t> </a:t>
            </a:r>
            <a:r>
              <a:rPr lang="en-US" dirty="0" err="1">
                <a:sym typeface="Wingdings" panose="05000000000000000000" pitchFamily="2" charset="2"/>
              </a:rPr>
              <a:t>cả</a:t>
            </a:r>
            <a:r>
              <a:rPr lang="en-US" dirty="0">
                <a:sym typeface="Wingdings" panose="05000000000000000000" pitchFamily="2" charset="2"/>
              </a:rPr>
              <a:t> </a:t>
            </a:r>
            <a:r>
              <a:rPr lang="en-US" dirty="0" err="1">
                <a:sym typeface="Wingdings" panose="05000000000000000000" pitchFamily="2" charset="2"/>
              </a:rPr>
              <a:t>trên</a:t>
            </a:r>
            <a:r>
              <a:rPr lang="en-US" dirty="0">
                <a:sym typeface="Wingdings" panose="05000000000000000000" pitchFamily="2" charset="2"/>
              </a:rPr>
              <a:t> RBC </a:t>
            </a:r>
            <a:r>
              <a:rPr lang="en-US" dirty="0" err="1">
                <a:sym typeface="Wingdings" panose="05000000000000000000" pitchFamily="2" charset="2"/>
              </a:rPr>
              <a:t>và</a:t>
            </a:r>
            <a:r>
              <a:rPr lang="en-US" dirty="0">
                <a:sym typeface="Wingdings" panose="05000000000000000000" pitchFamily="2" charset="2"/>
              </a:rPr>
              <a:t> </a:t>
            </a:r>
            <a:r>
              <a:rPr lang="en-US" dirty="0" err="1">
                <a:sym typeface="Wingdings" panose="05000000000000000000" pitchFamily="2" charset="2"/>
              </a:rPr>
              <a:t>trong</a:t>
            </a:r>
            <a:r>
              <a:rPr lang="en-US" dirty="0">
                <a:sym typeface="Wingdings" panose="05000000000000000000" pitchFamily="2" charset="2"/>
              </a:rPr>
              <a:t> </a:t>
            </a:r>
            <a:r>
              <a:rPr lang="en-US" dirty="0" err="1">
                <a:sym typeface="Wingdings" panose="05000000000000000000" pitchFamily="2" charset="2"/>
              </a:rPr>
              <a:t>huyết</a:t>
            </a:r>
            <a:r>
              <a:rPr lang="en-US" dirty="0">
                <a:sym typeface="Wingdings" panose="05000000000000000000" pitchFamily="2" charset="2"/>
              </a:rPr>
              <a:t> t</a:t>
            </a:r>
            <a:r>
              <a:rPr lang="vi-VN" dirty="0">
                <a:sym typeface="Wingdings" panose="05000000000000000000" pitchFamily="2" charset="2"/>
              </a:rPr>
              <a:t>ư</a:t>
            </a:r>
            <a:r>
              <a:rPr lang="en-US" dirty="0" err="1">
                <a:sym typeface="Wingdings" panose="05000000000000000000" pitchFamily="2" charset="2"/>
              </a:rPr>
              <a:t>ơng</a:t>
            </a:r>
            <a:r>
              <a:rPr lang="en-US" dirty="0">
                <a:sym typeface="Wingdings" panose="05000000000000000000" pitchFamily="2" charset="2"/>
              </a:rPr>
              <a:t> </a:t>
            </a:r>
            <a:r>
              <a:rPr lang="en-US" dirty="0" err="1">
                <a:sym typeface="Wingdings" panose="05000000000000000000" pitchFamily="2" charset="2"/>
              </a:rPr>
              <a:t>nếu</a:t>
            </a:r>
            <a:r>
              <a:rPr lang="en-US" dirty="0">
                <a:sym typeface="Wingdings" panose="05000000000000000000" pitchFamily="2" charset="2"/>
              </a:rPr>
              <a:t> d</a:t>
            </a:r>
            <a:r>
              <a:rPr lang="vi-VN" dirty="0">
                <a:sym typeface="Wingdings" panose="05000000000000000000" pitchFamily="2" charset="2"/>
              </a:rPr>
              <a:t>ư</a:t>
            </a:r>
            <a:r>
              <a:rPr lang="en-US" dirty="0" err="1">
                <a:sym typeface="Wingdings" panose="05000000000000000000" pitchFamily="2" charset="2"/>
              </a:rPr>
              <a:t>ơng</a:t>
            </a:r>
            <a:r>
              <a:rPr lang="en-US" dirty="0">
                <a:sym typeface="Wingdings" panose="05000000000000000000" pitchFamily="2" charset="2"/>
              </a:rPr>
              <a:t> </a:t>
            </a:r>
            <a:r>
              <a:rPr lang="en-US" dirty="0" err="1">
                <a:sym typeface="Wingdings" panose="05000000000000000000" pitchFamily="2" charset="2"/>
              </a:rPr>
              <a:t>tính</a:t>
            </a:r>
            <a:r>
              <a:rPr lang="en-US" dirty="0">
                <a:sym typeface="Wingdings" panose="05000000000000000000" pitchFamily="2" charset="2"/>
              </a:rPr>
              <a:t>. </a:t>
            </a:r>
            <a:endParaRPr lang="en-US" dirty="0"/>
          </a:p>
          <a:p>
            <a:endParaRPr lang="en-US" dirty="0"/>
          </a:p>
        </p:txBody>
      </p:sp>
    </p:spTree>
    <p:extLst>
      <p:ext uri="{BB962C8B-B14F-4D97-AF65-F5344CB8AC3E}">
        <p14:creationId xmlns:p14="http://schemas.microsoft.com/office/powerpoint/2010/main" val="33016228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C1033-22C8-4B68-AD6B-4177F09F733C}"/>
              </a:ext>
            </a:extLst>
          </p:cNvPr>
          <p:cNvSpPr>
            <a:spLocks noGrp="1"/>
          </p:cNvSpPr>
          <p:nvPr>
            <p:ph type="title"/>
          </p:nvPr>
        </p:nvSpPr>
        <p:spPr>
          <a:xfrm>
            <a:off x="913774" y="0"/>
            <a:ext cx="10364451" cy="1596177"/>
          </a:xfrm>
        </p:spPr>
        <p:txBody>
          <a:bodyPr>
            <a:noAutofit/>
          </a:bodyPr>
          <a:lstStyle/>
          <a:p>
            <a:r>
              <a:rPr lang="en-US" sz="2800" cap="none" dirty="0"/>
              <a:t>Guidelines for identifying and managing accordingly for acute transfusion reactions, adapted from who guidelines use of blood during surgery and </a:t>
            </a:r>
            <a:r>
              <a:rPr lang="en-US" sz="2800" cap="none" dirty="0" err="1"/>
              <a:t>anaesthesia</a:t>
            </a:r>
            <a:endParaRPr lang="en-US" sz="2800" cap="none" dirty="0"/>
          </a:p>
        </p:txBody>
      </p:sp>
      <p:graphicFrame>
        <p:nvGraphicFramePr>
          <p:cNvPr id="5" name="Content Placeholder 4">
            <a:extLst>
              <a:ext uri="{FF2B5EF4-FFF2-40B4-BE49-F238E27FC236}">
                <a16:creationId xmlns:a16="http://schemas.microsoft.com/office/drawing/2014/main" id="{96F9C9B1-65D6-43BF-9E59-677AB735CDBF}"/>
              </a:ext>
            </a:extLst>
          </p:cNvPr>
          <p:cNvGraphicFramePr>
            <a:graphicFrameLocks noGrp="1"/>
          </p:cNvGraphicFramePr>
          <p:nvPr>
            <p:ph idx="1"/>
            <p:extLst>
              <p:ext uri="{D42A27DB-BD31-4B8C-83A1-F6EECF244321}">
                <p14:modId xmlns:p14="http://schemas.microsoft.com/office/powerpoint/2010/main" val="1492121397"/>
              </p:ext>
            </p:extLst>
          </p:nvPr>
        </p:nvGraphicFramePr>
        <p:xfrm>
          <a:off x="410216" y="1391028"/>
          <a:ext cx="11371567" cy="5760720"/>
        </p:xfrm>
        <a:graphic>
          <a:graphicData uri="http://schemas.openxmlformats.org/drawingml/2006/table">
            <a:tbl>
              <a:tblPr firstRow="1" bandRow="1">
                <a:tableStyleId>{5C22544A-7EE6-4342-B048-85BDC9FD1C3A}</a:tableStyleId>
              </a:tblPr>
              <a:tblGrid>
                <a:gridCol w="862706">
                  <a:extLst>
                    <a:ext uri="{9D8B030D-6E8A-4147-A177-3AD203B41FA5}">
                      <a16:colId xmlns:a16="http://schemas.microsoft.com/office/drawing/2014/main" val="2045931333"/>
                    </a:ext>
                  </a:extLst>
                </a:gridCol>
                <a:gridCol w="2800008">
                  <a:extLst>
                    <a:ext uri="{9D8B030D-6E8A-4147-A177-3AD203B41FA5}">
                      <a16:colId xmlns:a16="http://schemas.microsoft.com/office/drawing/2014/main" val="4251808072"/>
                    </a:ext>
                  </a:extLst>
                </a:gridCol>
                <a:gridCol w="7708853">
                  <a:extLst>
                    <a:ext uri="{9D8B030D-6E8A-4147-A177-3AD203B41FA5}">
                      <a16:colId xmlns:a16="http://schemas.microsoft.com/office/drawing/2014/main" val="177406283"/>
                    </a:ext>
                  </a:extLst>
                </a:gridCol>
              </a:tblGrid>
              <a:tr h="401355">
                <a:tc>
                  <a:txBody>
                    <a:bodyPr/>
                    <a:lstStyle/>
                    <a:p>
                      <a:r>
                        <a:rPr lang="en-US" sz="2400" dirty="0" err="1">
                          <a:latin typeface="Times New Roman" panose="02020603050405020304" pitchFamily="18" charset="0"/>
                          <a:cs typeface="Times New Roman" panose="02020603050405020304" pitchFamily="18" charset="0"/>
                        </a:rPr>
                        <a:t>Loại</a:t>
                      </a:r>
                      <a:endParaRPr lang="en-US" sz="2400" dirty="0">
                        <a:latin typeface="Times New Roman" panose="02020603050405020304" pitchFamily="18" charset="0"/>
                        <a:cs typeface="Times New Roman" panose="02020603050405020304" pitchFamily="18" charset="0"/>
                      </a:endParaRPr>
                    </a:p>
                  </a:txBody>
                  <a:tcPr/>
                </a:tc>
                <a:tc>
                  <a:txBody>
                    <a:bodyPr/>
                    <a:lstStyle/>
                    <a:p>
                      <a:r>
                        <a:rPr lang="en-US" sz="2400" dirty="0" err="1">
                          <a:latin typeface="Times New Roman" panose="02020603050405020304" pitchFamily="18" charset="0"/>
                          <a:cs typeface="Times New Roman" panose="02020603050405020304" pitchFamily="18" charset="0"/>
                        </a:rPr>
                        <a:t>Triệu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chứng</a:t>
                      </a:r>
                      <a:endParaRPr lang="en-US" sz="2400" dirty="0">
                        <a:latin typeface="Times New Roman" panose="02020603050405020304" pitchFamily="18" charset="0"/>
                        <a:cs typeface="Times New Roman" panose="02020603050405020304" pitchFamily="18" charset="0"/>
                      </a:endParaRPr>
                    </a:p>
                  </a:txBody>
                  <a:tcPr/>
                </a:tc>
                <a:tc>
                  <a:txBody>
                    <a:bodyPr/>
                    <a:lstStyle/>
                    <a:p>
                      <a:r>
                        <a:rPr lang="en-US" sz="2400" dirty="0" err="1">
                          <a:latin typeface="Times New Roman" panose="02020603050405020304" pitchFamily="18" charset="0"/>
                          <a:cs typeface="Times New Roman" panose="02020603050405020304" pitchFamily="18" charset="0"/>
                        </a:rPr>
                        <a:t>Xử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ngay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tức</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94622714"/>
                  </a:ext>
                </a:extLst>
              </a:tr>
              <a:tr h="1685690">
                <a:tc>
                  <a:txBody>
                    <a:bodyPr/>
                    <a:lstStyle/>
                    <a:p>
                      <a:r>
                        <a:rPr lang="en-US" sz="2400" dirty="0" err="1">
                          <a:latin typeface="Times New Roman" panose="02020603050405020304" pitchFamily="18" charset="0"/>
                          <a:cs typeface="Times New Roman" panose="02020603050405020304" pitchFamily="18" charset="0"/>
                        </a:rPr>
                        <a:t>Loại</a:t>
                      </a:r>
                      <a:r>
                        <a:rPr lang="en-US" sz="2400" dirty="0">
                          <a:latin typeface="Times New Roman" panose="02020603050405020304" pitchFamily="18" charset="0"/>
                          <a:cs typeface="Times New Roman" panose="02020603050405020304" pitchFamily="18" charset="0"/>
                        </a:rPr>
                        <a:t> 1</a:t>
                      </a:r>
                    </a:p>
                  </a:txBody>
                  <a:tcPr/>
                </a:tc>
                <a:tc>
                  <a:txBody>
                    <a:bodyPr/>
                    <a:lstStyle/>
                    <a:p>
                      <a:r>
                        <a:rPr lang="en-US" sz="2400" dirty="0" err="1">
                          <a:latin typeface="Times New Roman" panose="02020603050405020304" pitchFamily="18" charset="0"/>
                          <a:cs typeface="Times New Roman" panose="02020603050405020304" pitchFamily="18" charset="0"/>
                        </a:rPr>
                        <a:t>Nhẹ</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ứng</a:t>
                      </a:r>
                      <a:r>
                        <a:rPr lang="en-US" sz="2400" dirty="0">
                          <a:latin typeface="Times New Roman" panose="02020603050405020304" pitchFamily="18" charset="0"/>
                          <a:cs typeface="Times New Roman" panose="02020603050405020304" pitchFamily="18" charset="0"/>
                        </a:rPr>
                        <a:t> da </a:t>
                      </a:r>
                      <a:r>
                        <a:rPr lang="en-US" sz="2400" dirty="0" err="1">
                          <a:latin typeface="Times New Roman" panose="02020603050405020304" pitchFamily="18" charset="0"/>
                          <a:cs typeface="Times New Roman" panose="02020603050405020304" pitchFamily="18" charset="0"/>
                        </a:rPr>
                        <a:t>tại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chổ</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nổi</a:t>
                      </a:r>
                      <a:r>
                        <a:rPr lang="en-US" sz="2400" dirty="0">
                          <a:latin typeface="Times New Roman" panose="02020603050405020304" pitchFamily="18" charset="0"/>
                          <a:cs typeface="Times New Roman" panose="02020603050405020304" pitchFamily="18" charset="0"/>
                        </a:rPr>
                        <a:t> ban, </a:t>
                      </a:r>
                      <a:r>
                        <a:rPr lang="en-US" sz="2400" dirty="0" err="1">
                          <a:latin typeface="Times New Roman" panose="02020603050405020304" pitchFamily="18" charset="0"/>
                          <a:cs typeface="Times New Roman" panose="02020603050405020304" pitchFamily="18" charset="0"/>
                        </a:rPr>
                        <a:t>ngứa</a:t>
                      </a:r>
                      <a:endParaRPr lang="en-US" sz="2400" dirty="0">
                        <a:latin typeface="Times New Roman" panose="02020603050405020304" pitchFamily="18" charset="0"/>
                        <a:cs typeface="Times New Roman" panose="02020603050405020304" pitchFamily="18" charset="0"/>
                      </a:endParaRPr>
                    </a:p>
                  </a:txBody>
                  <a:tcPr/>
                </a:tc>
                <a:tc>
                  <a:txBody>
                    <a:bodyPr/>
                    <a:lstStyle/>
                    <a:p>
                      <a:pPr marL="342900" indent="-342900">
                        <a:buFont typeface="Wingdings" panose="05000000000000000000" pitchFamily="2" charset="2"/>
                        <a:buChar char="§"/>
                      </a:pPr>
                      <a:r>
                        <a:rPr lang="en-US" sz="2400" dirty="0" err="1">
                          <a:latin typeface="Times New Roman" panose="02020603050405020304" pitchFamily="18" charset="0"/>
                          <a:cs typeface="Times New Roman" panose="02020603050405020304" pitchFamily="18" charset="0"/>
                        </a:rPr>
                        <a:t>Truyền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chậm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lại</a:t>
                      </a: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sz="2400" dirty="0" err="1">
                          <a:latin typeface="Times New Roman" panose="02020603050405020304" pitchFamily="18" charset="0"/>
                          <a:cs typeface="Times New Roman" panose="02020603050405020304" pitchFamily="18" charset="0"/>
                        </a:rPr>
                        <a:t>Chỉ</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định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antihistamin</a:t>
                      </a:r>
                      <a:r>
                        <a:rPr lang="en-US" sz="2400" dirty="0">
                          <a:latin typeface="Times New Roman" panose="02020603050405020304" pitchFamily="18" charset="0"/>
                          <a:cs typeface="Times New Roman" panose="02020603050405020304" pitchFamily="18" charset="0"/>
                        </a:rPr>
                        <a:t> IM (chlorpheniramine 0.1mg/kg </a:t>
                      </a:r>
                      <a:r>
                        <a:rPr lang="en-US" sz="2400" dirty="0" err="1">
                          <a:latin typeface="Times New Roman" panose="02020603050405020304" pitchFamily="18" charset="0"/>
                          <a:cs typeface="Times New Roman" panose="02020603050405020304" pitchFamily="18" charset="0"/>
                        </a:rPr>
                        <a:t>hoặc</a:t>
                      </a:r>
                      <a:r>
                        <a:rPr lang="en-US" sz="2400" dirty="0">
                          <a:latin typeface="Times New Roman" panose="02020603050405020304" pitchFamily="18" charset="0"/>
                          <a:cs typeface="Times New Roman" panose="02020603050405020304" pitchFamily="18" charset="0"/>
                        </a:rPr>
                        <a:t> t</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ơng</a:t>
                      </a:r>
                      <a:r>
                        <a:rPr lang="en-US" sz="2400" dirty="0">
                          <a:latin typeface="Times New Roman" panose="02020603050405020304" pitchFamily="18" charset="0"/>
                          <a:cs typeface="Times New Roman" panose="02020603050405020304" pitchFamily="18" charset="0"/>
                        </a:rPr>
                        <a:t> đ</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ơng</a:t>
                      </a: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sz="2400" dirty="0" err="1">
                          <a:latin typeface="Times New Roman" panose="02020603050405020304" pitchFamily="18" charset="0"/>
                          <a:cs typeface="Times New Roman" panose="02020603050405020304" pitchFamily="18" charset="0"/>
                        </a:rPr>
                        <a:t>Nếu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cải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sau</a:t>
                      </a:r>
                      <a:r>
                        <a:rPr lang="en-US" sz="2400" dirty="0">
                          <a:latin typeface="Times New Roman" panose="02020603050405020304" pitchFamily="18" charset="0"/>
                          <a:cs typeface="Times New Roman" panose="02020603050405020304" pitchFamily="18" charset="0"/>
                        </a:rPr>
                        <a:t> 30 </a:t>
                      </a:r>
                      <a:r>
                        <a:rPr lang="en-US" sz="2400" dirty="0" err="1">
                          <a:latin typeface="Times New Roman" panose="02020603050405020304" pitchFamily="18" charset="0"/>
                          <a:cs typeface="Times New Roman" panose="02020603050405020304" pitchFamily="18" charset="0"/>
                        </a:rPr>
                        <a:t>phút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hoặc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nếu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chứng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nặng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thêm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a:t>
                      </a:r>
                      <a:r>
                        <a:rPr lang="vi-VN" sz="2400" dirty="0">
                          <a:latin typeface="Times New Roman" panose="02020603050405020304" pitchFamily="18" charset="0"/>
                          <a:cs typeface="Times New Roman" panose="02020603050405020304" pitchFamily="18" charset="0"/>
                        </a:rPr>
                        <a:t>ư</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loại</a:t>
                      </a:r>
                      <a:r>
                        <a:rPr lang="en-US" sz="2400" dirty="0">
                          <a:latin typeface="Times New Roman" panose="02020603050405020304" pitchFamily="18" charset="0"/>
                          <a:cs typeface="Times New Roman" panose="02020603050405020304" pitchFamily="18" charset="0"/>
                        </a:rPr>
                        <a:t> 2</a:t>
                      </a:r>
                    </a:p>
                  </a:txBody>
                  <a:tcPr/>
                </a:tc>
                <a:extLst>
                  <a:ext uri="{0D108BD9-81ED-4DB2-BD59-A6C34878D82A}">
                    <a16:rowId xmlns:a16="http://schemas.microsoft.com/office/drawing/2014/main" val="2398595173"/>
                  </a:ext>
                </a:extLst>
              </a:tr>
              <a:tr h="2970025">
                <a:tc>
                  <a:txBody>
                    <a:bodyPr/>
                    <a:lstStyle/>
                    <a:p>
                      <a:r>
                        <a:rPr lang="en-US" sz="2400" dirty="0" err="1">
                          <a:latin typeface="Times New Roman" panose="02020603050405020304" pitchFamily="18" charset="0"/>
                          <a:cs typeface="Times New Roman" panose="02020603050405020304" pitchFamily="18" charset="0"/>
                        </a:rPr>
                        <a:t>Loại</a:t>
                      </a:r>
                      <a:r>
                        <a:rPr lang="en-US" sz="2400" dirty="0">
                          <a:latin typeface="Times New Roman" panose="02020603050405020304" pitchFamily="18" charset="0"/>
                          <a:cs typeface="Times New Roman" panose="02020603050405020304" pitchFamily="18" charset="0"/>
                        </a:rPr>
                        <a:t> 2</a:t>
                      </a:r>
                    </a:p>
                  </a:txBody>
                  <a:tcPr/>
                </a:tc>
                <a:tc>
                  <a:txBody>
                    <a:bodyPr/>
                    <a:lstStyle/>
                    <a:p>
                      <a:r>
                        <a:rPr lang="en-US" sz="2400" dirty="0" err="1">
                          <a:latin typeface="Times New Roman" panose="02020603050405020304" pitchFamily="18" charset="0"/>
                          <a:cs typeface="Times New Roman" panose="02020603050405020304" pitchFamily="18" charset="0"/>
                        </a:rPr>
                        <a:t>Trung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bình</a:t>
                      </a:r>
                      <a:r>
                        <a:rPr lang="en-US" sz="2400" dirty="0">
                          <a:latin typeface="Times New Roman" panose="02020603050405020304" pitchFamily="18" charset="0"/>
                          <a:cs typeface="Times New Roman" panose="02020603050405020304" pitchFamily="18" charset="0"/>
                        </a:rPr>
                        <a:t>:</a:t>
                      </a:r>
                    </a:p>
                    <a:p>
                      <a:r>
                        <a:rPr lang="en-US" sz="2400" dirty="0" err="1">
                          <a:latin typeface="Times New Roman" panose="02020603050405020304" pitchFamily="18" charset="0"/>
                          <a:cs typeface="Times New Roman" panose="02020603050405020304" pitchFamily="18" charset="0"/>
                        </a:rPr>
                        <a:t>Sốt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lạnh</a:t>
                      </a:r>
                      <a:r>
                        <a:rPr lang="en-US" sz="2400" dirty="0">
                          <a:latin typeface="Times New Roman" panose="02020603050405020304" pitchFamily="18" charset="0"/>
                          <a:cs typeface="Times New Roman" panose="02020603050405020304" pitchFamily="18" charset="0"/>
                        </a:rPr>
                        <a:t> run, </a:t>
                      </a:r>
                      <a:r>
                        <a:rPr lang="en-US" sz="2400" dirty="0" err="1">
                          <a:latin typeface="Times New Roman" panose="02020603050405020304" pitchFamily="18" charset="0"/>
                          <a:cs typeface="Times New Roman" panose="02020603050405020304" pitchFamily="18" charset="0"/>
                        </a:rPr>
                        <a:t>nổi</a:t>
                      </a:r>
                      <a:r>
                        <a:rPr lang="en-US" sz="2400" dirty="0">
                          <a:latin typeface="Times New Roman" panose="02020603050405020304" pitchFamily="18" charset="0"/>
                          <a:cs typeface="Times New Roman" panose="02020603050405020304" pitchFamily="18" charset="0"/>
                        </a:rPr>
                        <a:t> ban, </a:t>
                      </a:r>
                      <a:r>
                        <a:rPr lang="en-US" sz="2400" dirty="0" err="1">
                          <a:latin typeface="Times New Roman" panose="02020603050405020304" pitchFamily="18" charset="0"/>
                          <a:cs typeface="Times New Roman" panose="02020603050405020304" pitchFamily="18" charset="0"/>
                        </a:rPr>
                        <a:t>đỏ</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ngứa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nhịp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nhanh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thở</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nhẹ</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đánh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bồn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chồn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đau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đầu</a:t>
                      </a:r>
                      <a:r>
                        <a:rPr lang="en-US" sz="2400" dirty="0">
                          <a:latin typeface="Times New Roman" panose="02020603050405020304" pitchFamily="18" charset="0"/>
                          <a:cs typeface="Times New Roman" panose="02020603050405020304" pitchFamily="18" charset="0"/>
                        </a:rPr>
                        <a:t>. </a:t>
                      </a:r>
                    </a:p>
                  </a:txBody>
                  <a:tcPr/>
                </a:tc>
                <a:tc>
                  <a:txBody>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Ng</a:t>
                      </a:r>
                      <a:r>
                        <a:rPr lang="vi-VN" sz="2400" dirty="0">
                          <a:latin typeface="Times New Roman" panose="02020603050405020304" pitchFamily="18" charset="0"/>
                          <a:cs typeface="Times New Roman" panose="02020603050405020304" pitchFamily="18" charset="0"/>
                        </a:rPr>
                        <a:t>ư</a:t>
                      </a:r>
                      <a:r>
                        <a:rPr lang="en-US" sz="2400" dirty="0">
                          <a:latin typeface="Times New Roman" panose="02020603050405020304" pitchFamily="18" charset="0"/>
                          <a:cs typeface="Times New Roman" panose="02020603050405020304" pitchFamily="18" charset="0"/>
                        </a:rPr>
                        <a:t>ng </a:t>
                      </a:r>
                      <a:r>
                        <a:rPr lang="en-US" sz="2400" dirty="0" err="1">
                          <a:latin typeface="Times New Roman" panose="02020603050405020304" pitchFamily="18" charset="0"/>
                          <a:cs typeface="Times New Roman" panose="02020603050405020304" pitchFamily="18" charset="0"/>
                        </a:rPr>
                        <a:t>truyền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thay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giữ</a:t>
                      </a:r>
                      <a:r>
                        <a:rPr lang="en-US" sz="2400" dirty="0">
                          <a:latin typeface="Times New Roman" panose="02020603050405020304" pitchFamily="18" charset="0"/>
                          <a:cs typeface="Times New Roman" panose="02020603050405020304" pitchFamily="18" charset="0"/>
                        </a:rPr>
                        <a:t> vein </a:t>
                      </a:r>
                      <a:r>
                        <a:rPr lang="en-US" sz="2400" dirty="0" err="1">
                          <a:latin typeface="Times New Roman" panose="02020603050405020304" pitchFamily="18" charset="0"/>
                          <a:cs typeface="Times New Roman" panose="02020603050405020304" pitchFamily="18" charset="0"/>
                        </a:rPr>
                        <a:t>bằng</a:t>
                      </a:r>
                      <a:r>
                        <a:rPr lang="en-US" sz="2400" dirty="0">
                          <a:latin typeface="Times New Roman" panose="02020603050405020304" pitchFamily="18" charset="0"/>
                          <a:cs typeface="Times New Roman" panose="02020603050405020304" pitchFamily="18" charset="0"/>
                        </a:rPr>
                        <a:t> normal saline</a:t>
                      </a:r>
                    </a:p>
                    <a:p>
                      <a:pPr marL="342900" indent="-342900">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Báo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BS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máu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ngay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tức</a:t>
                      </a:r>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Gửi</a:t>
                      </a:r>
                      <a:r>
                        <a:rPr lang="en-US" sz="2400" dirty="0">
                          <a:latin typeface="Times New Roman" panose="02020603050405020304" pitchFamily="18" charset="0"/>
                          <a:cs typeface="Times New Roman" panose="02020603050405020304" pitchFamily="18" charset="0"/>
                        </a:rPr>
                        <a:t> đ</a:t>
                      </a:r>
                      <a:r>
                        <a:rPr lang="vi-VN" sz="2400" dirty="0">
                          <a:latin typeface="Times New Roman" panose="02020603050405020304" pitchFamily="18" charset="0"/>
                          <a:cs typeface="Times New Roman" panose="02020603050405020304" pitchFamily="18" charset="0"/>
                        </a:rPr>
                        <a:t>ơ</a:t>
                      </a:r>
                      <a:r>
                        <a:rPr lang="en-US" sz="2400" dirty="0">
                          <a:latin typeface="Times New Roman" panose="02020603050405020304" pitchFamily="18" charset="0"/>
                          <a:cs typeface="Times New Roman" panose="02020603050405020304" pitchFamily="18" charset="0"/>
                        </a:rPr>
                        <a:t>n </a:t>
                      </a:r>
                      <a:r>
                        <a:rPr lang="en-US" sz="2400" dirty="0" err="1">
                          <a:latin typeface="Times New Roman" panose="02020603050405020304" pitchFamily="18" charset="0"/>
                          <a:cs typeface="Times New Roman" panose="02020603050405020304" pitchFamily="18" charset="0"/>
                        </a:rPr>
                        <a:t>vị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máu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cùng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bộ</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truyền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mẫu</a:t>
                      </a:r>
                      <a:r>
                        <a:rPr lang="en-US" sz="2400" dirty="0">
                          <a:latin typeface="Times New Roman" panose="02020603050405020304" pitchFamily="18" charset="0"/>
                          <a:cs typeface="Times New Roman" panose="02020603050405020304" pitchFamily="18" charset="0"/>
                        </a:rPr>
                        <a:t> n</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ớc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tiểu</a:t>
                      </a:r>
                      <a:r>
                        <a:rPr lang="en-US" sz="2400" dirty="0">
                          <a:latin typeface="Times New Roman" panose="02020603050405020304" pitchFamily="18" charset="0"/>
                          <a:cs typeface="Times New Roman" panose="02020603050405020304" pitchFamily="18" charset="0"/>
                        </a:rPr>
                        <a:t> t</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mẫu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máu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bệnh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ở </a:t>
                      </a:r>
                      <a:r>
                        <a:rPr lang="en-US" sz="2400" dirty="0" err="1">
                          <a:latin typeface="Times New Roman" panose="02020603050405020304" pitchFamily="18" charset="0"/>
                          <a:cs typeface="Times New Roman" panose="02020603050405020304" pitchFamily="18" charset="0"/>
                        </a:rPr>
                        <a:t>tay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đối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tay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truyền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máu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phòng</a:t>
                      </a:r>
                      <a:r>
                        <a:rPr lang="en-US" sz="2400" dirty="0">
                          <a:latin typeface="Times New Roman" panose="02020603050405020304" pitchFamily="18" charset="0"/>
                          <a:cs typeface="Times New Roman" panose="02020603050405020304" pitchFamily="18" charset="0"/>
                        </a:rPr>
                        <a:t> lab (test </a:t>
                      </a:r>
                      <a:r>
                        <a:rPr lang="en-US" sz="2400" dirty="0" err="1">
                          <a:latin typeface="Times New Roman" panose="02020603050405020304" pitchFamily="18" charset="0"/>
                          <a:cs typeface="Times New Roman" panose="02020603050405020304" pitchFamily="18" charset="0"/>
                        </a:rPr>
                        <a:t>hòa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hợp</a:t>
                      </a:r>
                      <a:r>
                        <a:rPr lang="en-US" sz="2400" dirty="0">
                          <a:latin typeface="Times New Roman" panose="02020603050405020304" pitchFamily="18" charset="0"/>
                          <a:cs typeface="Times New Roman" panose="02020603050405020304" pitchFamily="18" charset="0"/>
                        </a:rPr>
                        <a:t>, ABG, </a:t>
                      </a:r>
                      <a:r>
                        <a:rPr lang="en-US" sz="2400" dirty="0" err="1">
                          <a:latin typeface="Times New Roman" panose="02020603050405020304" pitchFamily="18" charset="0"/>
                          <a:cs typeface="Times New Roman" panose="02020603050405020304" pitchFamily="18" charset="0"/>
                        </a:rPr>
                        <a:t>nồng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độc</a:t>
                      </a:r>
                      <a:r>
                        <a:rPr lang="en-US" sz="2400" dirty="0">
                          <a:latin typeface="Times New Roman" panose="02020603050405020304" pitchFamily="18" charset="0"/>
                          <a:cs typeface="Times New Roman" panose="02020603050405020304" pitchFamily="18" charset="0"/>
                        </a:rPr>
                        <a:t> KT </a:t>
                      </a:r>
                      <a:r>
                        <a:rPr lang="en-US" sz="2400" dirty="0" err="1">
                          <a:latin typeface="Times New Roman" panose="02020603050405020304" pitchFamily="18" charset="0"/>
                          <a:cs typeface="Times New Roman" panose="02020603050405020304" pitchFamily="18" charset="0"/>
                        </a:rPr>
                        <a:t>igA</a:t>
                      </a:r>
                      <a:r>
                        <a:rPr lang="en-US" sz="2400" dirty="0">
                          <a:latin typeface="Times New Roman" panose="02020603050405020304" pitchFamily="18" charset="0"/>
                          <a:cs typeface="Times New Roman" panose="02020603050405020304" pitchFamily="18" charset="0"/>
                        </a:rPr>
                        <a:t> qua </a:t>
                      </a:r>
                      <a:r>
                        <a:rPr lang="en-US" sz="2400" dirty="0" err="1">
                          <a:latin typeface="Times New Roman" panose="02020603050405020304" pitchFamily="18" charset="0"/>
                          <a:cs typeface="Times New Roman" panose="02020603050405020304" pitchFamily="18" charset="0"/>
                        </a:rPr>
                        <a:t>chống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đông</a:t>
                      </a:r>
                      <a:r>
                        <a:rPr lang="en-US" sz="2400" dirty="0">
                          <a:latin typeface="Times New Roman" panose="02020603050405020304" pitchFamily="18" charset="0"/>
                          <a:cs typeface="Times New Roman" panose="02020603050405020304" pitchFamily="18" charset="0"/>
                        </a:rPr>
                        <a:t> EDTA), CTM, </a:t>
                      </a:r>
                      <a:r>
                        <a:rPr lang="en-US" sz="2400" dirty="0" err="1">
                          <a:latin typeface="Times New Roman" panose="02020603050405020304" pitchFamily="18" charset="0"/>
                          <a:cs typeface="Times New Roman" panose="02020603050405020304" pitchFamily="18" charset="0"/>
                        </a:rPr>
                        <a:t>chức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thận</a:t>
                      </a:r>
                      <a:r>
                        <a:rPr lang="en-US" sz="2400" dirty="0">
                          <a:latin typeface="Times New Roman" panose="02020603050405020304" pitchFamily="18" charset="0"/>
                          <a:cs typeface="Times New Roman" panose="02020603050405020304" pitchFamily="18" charset="0"/>
                        </a:rPr>
                        <a:t>, LDH, </a:t>
                      </a:r>
                      <a:r>
                        <a:rPr lang="en-US" sz="2400" dirty="0" err="1">
                          <a:latin typeface="Times New Roman" panose="02020603050405020304" pitchFamily="18" charset="0"/>
                          <a:cs typeface="Times New Roman" panose="02020603050405020304" pitchFamily="18" charset="0"/>
                        </a:rPr>
                        <a:t>cấy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máu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tầm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soát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máu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DAT</a:t>
                      </a:r>
                    </a:p>
                    <a:p>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94117141"/>
                  </a:ext>
                </a:extLst>
              </a:tr>
            </a:tbl>
          </a:graphicData>
        </a:graphic>
      </p:graphicFrame>
    </p:spTree>
    <p:extLst>
      <p:ext uri="{BB962C8B-B14F-4D97-AF65-F5344CB8AC3E}">
        <p14:creationId xmlns:p14="http://schemas.microsoft.com/office/powerpoint/2010/main" val="2974313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EC062-2125-4A10-B1E7-A1EA609B0914}"/>
              </a:ext>
            </a:extLst>
          </p:cNvPr>
          <p:cNvSpPr>
            <a:spLocks noGrp="1"/>
          </p:cNvSpPr>
          <p:nvPr>
            <p:ph type="title"/>
          </p:nvPr>
        </p:nvSpPr>
        <p:spPr/>
        <p:txBody>
          <a:bodyPr/>
          <a:lstStyle/>
          <a:p>
            <a:r>
              <a:rPr lang="en-US" dirty="0" err="1"/>
              <a:t>Biến</a:t>
            </a:r>
            <a:r>
              <a:rPr lang="en-US" dirty="0"/>
              <a:t> </a:t>
            </a:r>
            <a:r>
              <a:rPr lang="en-US" dirty="0" err="1"/>
              <a:t>chứng</a:t>
            </a:r>
            <a:r>
              <a:rPr lang="en-US" dirty="0"/>
              <a:t> </a:t>
            </a:r>
            <a:r>
              <a:rPr lang="en-US" dirty="0" err="1"/>
              <a:t>truyền</a:t>
            </a:r>
            <a:r>
              <a:rPr lang="en-US" dirty="0"/>
              <a:t> </a:t>
            </a:r>
            <a:r>
              <a:rPr lang="en-US" dirty="0" err="1"/>
              <a:t>máu</a:t>
            </a:r>
            <a:endParaRPr lang="en-US" dirty="0"/>
          </a:p>
        </p:txBody>
      </p:sp>
      <p:sp>
        <p:nvSpPr>
          <p:cNvPr id="3" name="Content Placeholder 2">
            <a:extLst>
              <a:ext uri="{FF2B5EF4-FFF2-40B4-BE49-F238E27FC236}">
                <a16:creationId xmlns:a16="http://schemas.microsoft.com/office/drawing/2014/main" id="{59DE56EE-B881-4F66-8667-9DE539478E85}"/>
              </a:ext>
            </a:extLst>
          </p:cNvPr>
          <p:cNvSpPr>
            <a:spLocks noGrp="1"/>
          </p:cNvSpPr>
          <p:nvPr>
            <p:ph idx="1"/>
          </p:nvPr>
        </p:nvSpPr>
        <p:spPr/>
        <p:txBody>
          <a:bodyPr>
            <a:normAutofit/>
          </a:bodyPr>
          <a:lstStyle/>
          <a:p>
            <a:r>
              <a:rPr lang="en-US" dirty="0" err="1"/>
              <a:t>Phản</a:t>
            </a:r>
            <a:r>
              <a:rPr lang="en-US" dirty="0"/>
              <a:t> </a:t>
            </a:r>
            <a:r>
              <a:rPr lang="en-US" dirty="0" err="1"/>
              <a:t>ứng</a:t>
            </a:r>
            <a:r>
              <a:rPr lang="en-US" dirty="0"/>
              <a:t> </a:t>
            </a:r>
            <a:r>
              <a:rPr lang="en-US" dirty="0" err="1"/>
              <a:t>truyền</a:t>
            </a:r>
            <a:r>
              <a:rPr lang="en-US" dirty="0"/>
              <a:t> </a:t>
            </a:r>
            <a:r>
              <a:rPr lang="en-US" dirty="0" err="1"/>
              <a:t>máu</a:t>
            </a:r>
            <a:r>
              <a:rPr lang="en-US" dirty="0"/>
              <a:t>:</a:t>
            </a:r>
          </a:p>
          <a:p>
            <a:pPr lvl="1"/>
            <a:r>
              <a:rPr lang="en-US" dirty="0" err="1"/>
              <a:t>Tán</a:t>
            </a:r>
            <a:r>
              <a:rPr lang="en-US" dirty="0"/>
              <a:t> </a:t>
            </a:r>
            <a:r>
              <a:rPr lang="en-US" dirty="0" err="1"/>
              <a:t>huyết</a:t>
            </a:r>
            <a:r>
              <a:rPr lang="en-US" dirty="0"/>
              <a:t> </a:t>
            </a:r>
            <a:r>
              <a:rPr lang="en-US" dirty="0" err="1"/>
              <a:t>cấp</a:t>
            </a:r>
            <a:endParaRPr lang="en-US" dirty="0"/>
          </a:p>
          <a:p>
            <a:pPr lvl="1"/>
            <a:r>
              <a:rPr lang="en-US" dirty="0" err="1"/>
              <a:t>Tán</a:t>
            </a:r>
            <a:r>
              <a:rPr lang="en-US" dirty="0"/>
              <a:t> </a:t>
            </a:r>
            <a:r>
              <a:rPr lang="en-US" dirty="0" err="1"/>
              <a:t>huyết</a:t>
            </a:r>
            <a:r>
              <a:rPr lang="en-US" dirty="0"/>
              <a:t> </a:t>
            </a:r>
            <a:r>
              <a:rPr lang="en-US" dirty="0" err="1"/>
              <a:t>muộn</a:t>
            </a:r>
            <a:endParaRPr lang="en-US" dirty="0"/>
          </a:p>
          <a:p>
            <a:pPr lvl="1"/>
            <a:r>
              <a:rPr lang="en-US" dirty="0" err="1"/>
              <a:t>Sốt</a:t>
            </a:r>
            <a:endParaRPr lang="en-US" dirty="0"/>
          </a:p>
          <a:p>
            <a:pPr lvl="1"/>
            <a:r>
              <a:rPr lang="en-US" dirty="0" err="1"/>
              <a:t>Phản</a:t>
            </a:r>
            <a:r>
              <a:rPr lang="en-US" dirty="0"/>
              <a:t> </a:t>
            </a:r>
            <a:r>
              <a:rPr lang="en-US" dirty="0" err="1"/>
              <a:t>vệ</a:t>
            </a:r>
            <a:r>
              <a:rPr lang="en-US" dirty="0"/>
              <a:t> </a:t>
            </a:r>
            <a:r>
              <a:rPr lang="en-US" dirty="0" err="1"/>
              <a:t>và</a:t>
            </a:r>
            <a:r>
              <a:rPr lang="en-US" dirty="0"/>
              <a:t> </a:t>
            </a:r>
            <a:r>
              <a:rPr lang="en-US" dirty="0" err="1"/>
              <a:t>dị</a:t>
            </a:r>
            <a:r>
              <a:rPr lang="en-US" dirty="0"/>
              <a:t> </a:t>
            </a:r>
            <a:r>
              <a:rPr lang="en-US" dirty="0" err="1"/>
              <a:t>ứng</a:t>
            </a:r>
            <a:endParaRPr lang="en-US" dirty="0"/>
          </a:p>
          <a:p>
            <a:pPr lvl="1"/>
            <a:r>
              <a:rPr lang="en-US" dirty="0"/>
              <a:t>TRALI (</a:t>
            </a:r>
            <a:r>
              <a:rPr lang="en-US" b="1" dirty="0"/>
              <a:t>Transfusion-associated lung injury)</a:t>
            </a:r>
          </a:p>
          <a:p>
            <a:pPr marL="457200" lvl="1" indent="0">
              <a:buNone/>
            </a:pPr>
            <a:endParaRPr lang="en-US" dirty="0"/>
          </a:p>
        </p:txBody>
      </p:sp>
    </p:spTree>
    <p:extLst>
      <p:ext uri="{BB962C8B-B14F-4D97-AF65-F5344CB8AC3E}">
        <p14:creationId xmlns:p14="http://schemas.microsoft.com/office/powerpoint/2010/main" val="37321014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C1033-22C8-4B68-AD6B-4177F09F733C}"/>
              </a:ext>
            </a:extLst>
          </p:cNvPr>
          <p:cNvSpPr>
            <a:spLocks noGrp="1"/>
          </p:cNvSpPr>
          <p:nvPr>
            <p:ph type="title"/>
          </p:nvPr>
        </p:nvSpPr>
        <p:spPr/>
        <p:txBody>
          <a:bodyPr/>
          <a:lstStyle/>
          <a:p>
            <a:endParaRPr lang="en-US" dirty="0"/>
          </a:p>
        </p:txBody>
      </p:sp>
      <p:graphicFrame>
        <p:nvGraphicFramePr>
          <p:cNvPr id="4" name="Content Placeholder 3">
            <a:extLst>
              <a:ext uri="{FF2B5EF4-FFF2-40B4-BE49-F238E27FC236}">
                <a16:creationId xmlns:a16="http://schemas.microsoft.com/office/drawing/2014/main" id="{3F5192DB-0CEC-44B3-A3E9-1C05D1D2072C}"/>
              </a:ext>
            </a:extLst>
          </p:cNvPr>
          <p:cNvGraphicFramePr>
            <a:graphicFrameLocks noGrp="1"/>
          </p:cNvGraphicFramePr>
          <p:nvPr>
            <p:ph idx="1"/>
            <p:extLst>
              <p:ext uri="{D42A27DB-BD31-4B8C-83A1-F6EECF244321}">
                <p14:modId xmlns:p14="http://schemas.microsoft.com/office/powerpoint/2010/main" val="1907848106"/>
              </p:ext>
            </p:extLst>
          </p:nvPr>
        </p:nvGraphicFramePr>
        <p:xfrm>
          <a:off x="220718" y="0"/>
          <a:ext cx="11792606" cy="7850216"/>
        </p:xfrm>
        <a:graphic>
          <a:graphicData uri="http://schemas.openxmlformats.org/drawingml/2006/table">
            <a:tbl>
              <a:tblPr firstRow="1" bandRow="1">
                <a:tableStyleId>{5C22544A-7EE6-4342-B048-85BDC9FD1C3A}</a:tableStyleId>
              </a:tblPr>
              <a:tblGrid>
                <a:gridCol w="880615">
                  <a:extLst>
                    <a:ext uri="{9D8B030D-6E8A-4147-A177-3AD203B41FA5}">
                      <a16:colId xmlns:a16="http://schemas.microsoft.com/office/drawing/2014/main" val="3803363837"/>
                    </a:ext>
                  </a:extLst>
                </a:gridCol>
                <a:gridCol w="3037007">
                  <a:extLst>
                    <a:ext uri="{9D8B030D-6E8A-4147-A177-3AD203B41FA5}">
                      <a16:colId xmlns:a16="http://schemas.microsoft.com/office/drawing/2014/main" val="785255542"/>
                    </a:ext>
                  </a:extLst>
                </a:gridCol>
                <a:gridCol w="7874984">
                  <a:extLst>
                    <a:ext uri="{9D8B030D-6E8A-4147-A177-3AD203B41FA5}">
                      <a16:colId xmlns:a16="http://schemas.microsoft.com/office/drawing/2014/main" val="2848216240"/>
                    </a:ext>
                  </a:extLst>
                </a:gridCol>
              </a:tblGrid>
              <a:tr h="446479">
                <a:tc>
                  <a:txBody>
                    <a:bodyPr/>
                    <a:lstStyle/>
                    <a:p>
                      <a:r>
                        <a:rPr lang="en-US" sz="2400" dirty="0" err="1">
                          <a:latin typeface="Times New Roman" panose="02020603050405020304" pitchFamily="18" charset="0"/>
                          <a:cs typeface="Times New Roman" panose="02020603050405020304" pitchFamily="18" charset="0"/>
                        </a:rPr>
                        <a:t>Loại</a:t>
                      </a:r>
                      <a:endParaRPr lang="en-US" sz="2400" dirty="0">
                        <a:latin typeface="Times New Roman" panose="02020603050405020304" pitchFamily="18" charset="0"/>
                        <a:cs typeface="Times New Roman" panose="02020603050405020304" pitchFamily="18" charset="0"/>
                      </a:endParaRPr>
                    </a:p>
                  </a:txBody>
                  <a:tcPr/>
                </a:tc>
                <a:tc>
                  <a:txBody>
                    <a:bodyPr/>
                    <a:lstStyle/>
                    <a:p>
                      <a:r>
                        <a:rPr lang="en-US" sz="2400" dirty="0" err="1">
                          <a:latin typeface="Times New Roman" panose="02020603050405020304" pitchFamily="18" charset="0"/>
                          <a:cs typeface="Times New Roman" panose="02020603050405020304" pitchFamily="18" charset="0"/>
                        </a:rPr>
                        <a:t>Triệu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chứng</a:t>
                      </a:r>
                      <a:endParaRPr lang="en-US" sz="2400" dirty="0">
                        <a:latin typeface="Times New Roman" panose="02020603050405020304" pitchFamily="18" charset="0"/>
                        <a:cs typeface="Times New Roman" panose="02020603050405020304" pitchFamily="18" charset="0"/>
                      </a:endParaRPr>
                    </a:p>
                  </a:txBody>
                  <a:tcPr/>
                </a:tc>
                <a:tc>
                  <a:txBody>
                    <a:bodyPr/>
                    <a:lstStyle/>
                    <a:p>
                      <a:r>
                        <a:rPr lang="en-US" sz="2400" dirty="0" err="1">
                          <a:latin typeface="Times New Roman" panose="02020603050405020304" pitchFamily="18" charset="0"/>
                          <a:cs typeface="Times New Roman" panose="02020603050405020304" pitchFamily="18" charset="0"/>
                        </a:rPr>
                        <a:t>Xử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trí</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85996889"/>
                  </a:ext>
                </a:extLst>
              </a:tr>
              <a:tr h="2946763">
                <a:tc>
                  <a:txBody>
                    <a:bodyPr/>
                    <a:lstStyle/>
                    <a:p>
                      <a:endParaRPr lang="en-US" sz="2400" dirty="0">
                        <a:latin typeface="Times New Roman" panose="02020603050405020304" pitchFamily="18" charset="0"/>
                        <a:cs typeface="Times New Roman" panose="02020603050405020304" pitchFamily="18" charset="0"/>
                      </a:endParaRPr>
                    </a:p>
                  </a:txBody>
                  <a:tcPr/>
                </a:tc>
                <a:tc>
                  <a:txBody>
                    <a:bodyPr/>
                    <a:lstStyle/>
                    <a:p>
                      <a:endParaRPr lang="en-US" sz="2400" dirty="0">
                        <a:latin typeface="Times New Roman" panose="02020603050405020304" pitchFamily="18" charset="0"/>
                        <a:cs typeface="Times New Roman" panose="02020603050405020304" pitchFamily="18" charset="0"/>
                      </a:endParaRPr>
                    </a:p>
                  </a:txBody>
                  <a:tcPr/>
                </a:tc>
                <a:tc>
                  <a:txBody>
                    <a:bodyPr/>
                    <a:lstStyle/>
                    <a:p>
                      <a:pPr marL="342900" indent="-342900">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Chỉ</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định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antihistamin</a:t>
                      </a:r>
                      <a:r>
                        <a:rPr lang="en-US" sz="2400" dirty="0">
                          <a:latin typeface="Times New Roman" panose="02020603050405020304" pitchFamily="18" charset="0"/>
                          <a:cs typeface="Times New Roman" panose="02020603050405020304" pitchFamily="18" charset="0"/>
                        </a:rPr>
                        <a:t> IM, </a:t>
                      </a:r>
                      <a:r>
                        <a:rPr lang="en-US" sz="2400" dirty="0" err="1">
                          <a:latin typeface="Times New Roman" panose="02020603050405020304" pitchFamily="18" charset="0"/>
                          <a:cs typeface="Times New Roman" panose="02020603050405020304" pitchFamily="18" charset="0"/>
                        </a:rPr>
                        <a:t>hạ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uống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hoặc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hậu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môn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tránh</a:t>
                      </a:r>
                      <a:r>
                        <a:rPr lang="en-US" sz="2400" dirty="0">
                          <a:latin typeface="Times New Roman" panose="02020603050405020304" pitchFamily="18" charset="0"/>
                          <a:cs typeface="Times New Roman" panose="02020603050405020304" pitchFamily="18" charset="0"/>
                        </a:rPr>
                        <a:t> aspirin ở </a:t>
                      </a:r>
                      <a:r>
                        <a:rPr lang="en-US" sz="2400" dirty="0" err="1">
                          <a:latin typeface="Times New Roman" panose="02020603050405020304" pitchFamily="18" charset="0"/>
                          <a:cs typeface="Times New Roman" panose="02020603050405020304" pitchFamily="18" charset="0"/>
                        </a:rPr>
                        <a:t>những</a:t>
                      </a:r>
                      <a:r>
                        <a:rPr lang="en-US" sz="2400" dirty="0">
                          <a:latin typeface="Times New Roman" panose="02020603050405020304" pitchFamily="18" charset="0"/>
                          <a:cs typeface="Times New Roman" panose="02020603050405020304" pitchFamily="18" charset="0"/>
                        </a:rPr>
                        <a:t> BN </a:t>
                      </a:r>
                      <a:r>
                        <a:rPr lang="en-US" sz="2400" dirty="0" err="1">
                          <a:latin typeface="Times New Roman" panose="02020603050405020304" pitchFamily="18" charset="0"/>
                          <a:cs typeface="Times New Roman" panose="02020603050405020304" pitchFamily="18" charset="0"/>
                        </a:rPr>
                        <a:t>giảm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tiểu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cầu</a:t>
                      </a:r>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Chỉ</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định</a:t>
                      </a:r>
                      <a:r>
                        <a:rPr lang="en-US" sz="2400" dirty="0">
                          <a:latin typeface="Times New Roman" panose="02020603050405020304" pitchFamily="18" charset="0"/>
                          <a:cs typeface="Times New Roman" panose="02020603050405020304" pitchFamily="18" charset="0"/>
                        </a:rPr>
                        <a:t> corticosteroid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phế</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nếu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ứng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vệ</a:t>
                      </a:r>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Lấy</a:t>
                      </a:r>
                      <a:r>
                        <a:rPr lang="en-US" sz="2400" dirty="0">
                          <a:latin typeface="Times New Roman" panose="02020603050405020304" pitchFamily="18" charset="0"/>
                          <a:cs typeface="Times New Roman" panose="02020603050405020304" pitchFamily="18" charset="0"/>
                        </a:rPr>
                        <a:t> n</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ớc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niểu</a:t>
                      </a:r>
                      <a:r>
                        <a:rPr lang="en-US" sz="2400" dirty="0">
                          <a:latin typeface="Times New Roman" panose="02020603050405020304" pitchFamily="18" charset="0"/>
                          <a:cs typeface="Times New Roman" panose="02020603050405020304" pitchFamily="18" charset="0"/>
                        </a:rPr>
                        <a:t> 24h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khỏa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huyết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nếu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lâm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cải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truyền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chậm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túi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thật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kĩ</a:t>
                      </a:r>
                      <a:r>
                        <a:rPr lang="en-US" sz="2400" dirty="0">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Nếu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cải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sau</a:t>
                      </a:r>
                      <a:r>
                        <a:rPr lang="en-US" sz="2400" dirty="0">
                          <a:latin typeface="Times New Roman" panose="02020603050405020304" pitchFamily="18" charset="0"/>
                          <a:cs typeface="Times New Roman" panose="02020603050405020304" pitchFamily="18" charset="0"/>
                        </a:rPr>
                        <a:t> 15 </a:t>
                      </a:r>
                      <a:r>
                        <a:rPr lang="en-US" sz="2400" dirty="0" err="1">
                          <a:latin typeface="Times New Roman" panose="02020603050405020304" pitchFamily="18" charset="0"/>
                          <a:cs typeface="Times New Roman" panose="02020603050405020304" pitchFamily="18" charset="0"/>
                        </a:rPr>
                        <a:t>phút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hoặc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chứng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nặng</a:t>
                      </a:r>
                      <a:r>
                        <a:rPr lang="en-US" sz="2400" dirty="0">
                          <a:latin typeface="Times New Roman" panose="02020603050405020304" pitchFamily="18" charset="0"/>
                          <a:cs typeface="Times New Roman" panose="02020603050405020304" pitchFamily="18" charset="0"/>
                        </a:rPr>
                        <a:t> h</a:t>
                      </a:r>
                      <a:r>
                        <a:rPr lang="vi-VN" sz="2400" dirty="0">
                          <a:latin typeface="Times New Roman" panose="02020603050405020304" pitchFamily="18" charset="0"/>
                          <a:cs typeface="Times New Roman" panose="02020603050405020304" pitchFamily="18" charset="0"/>
                        </a:rPr>
                        <a:t>ơ</a:t>
                      </a:r>
                      <a:r>
                        <a:rPr lang="en-US" sz="2400" dirty="0">
                          <a:latin typeface="Times New Roman" panose="02020603050405020304" pitchFamily="18" charset="0"/>
                          <a:cs typeface="Times New Roman" panose="02020603050405020304" pitchFamily="18" charset="0"/>
                        </a:rPr>
                        <a:t>n </a:t>
                      </a:r>
                      <a:r>
                        <a:rPr lang="en-US" sz="2400" dirty="0" err="1">
                          <a:latin typeface="Times New Roman" panose="02020603050405020304" pitchFamily="18" charset="0"/>
                          <a:cs typeface="Times New Roman" panose="02020603050405020304" pitchFamily="18" charset="0"/>
                        </a:rPr>
                        <a:t>điều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a:t>
                      </a:r>
                      <a:r>
                        <a:rPr lang="vi-VN" sz="2400" dirty="0">
                          <a:latin typeface="Times New Roman" panose="02020603050405020304" pitchFamily="18" charset="0"/>
                          <a:cs typeface="Times New Roman" panose="02020603050405020304" pitchFamily="18" charset="0"/>
                        </a:rPr>
                        <a:t>ư</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loại</a:t>
                      </a:r>
                      <a:r>
                        <a:rPr lang="en-US" sz="2400" dirty="0">
                          <a:latin typeface="Times New Roman" panose="02020603050405020304" pitchFamily="18" charset="0"/>
                          <a:cs typeface="Times New Roman" panose="02020603050405020304" pitchFamily="18" charset="0"/>
                        </a:rPr>
                        <a:t> 3. </a:t>
                      </a:r>
                    </a:p>
                  </a:txBody>
                  <a:tcPr/>
                </a:tc>
                <a:extLst>
                  <a:ext uri="{0D108BD9-81ED-4DB2-BD59-A6C34878D82A}">
                    <a16:rowId xmlns:a16="http://schemas.microsoft.com/office/drawing/2014/main" val="267146129"/>
                  </a:ext>
                </a:extLst>
              </a:tr>
              <a:tr h="4375496">
                <a:tc>
                  <a:txBody>
                    <a:bodyPr/>
                    <a:lstStyle/>
                    <a:p>
                      <a:r>
                        <a:rPr lang="en-US" sz="2400" dirty="0" err="1">
                          <a:latin typeface="Times New Roman" panose="02020603050405020304" pitchFamily="18" charset="0"/>
                          <a:cs typeface="Times New Roman" panose="02020603050405020304" pitchFamily="18" charset="0"/>
                        </a:rPr>
                        <a:t>Loại</a:t>
                      </a:r>
                      <a:r>
                        <a:rPr lang="en-US" sz="2400" dirty="0">
                          <a:latin typeface="Times New Roman" panose="02020603050405020304" pitchFamily="18" charset="0"/>
                          <a:cs typeface="Times New Roman" panose="02020603050405020304" pitchFamily="18" charset="0"/>
                        </a:rPr>
                        <a:t> 3</a:t>
                      </a:r>
                    </a:p>
                  </a:txBody>
                  <a:tcPr/>
                </a:tc>
                <a:tc>
                  <a:txBody>
                    <a:bodyPr/>
                    <a:lstStyle/>
                    <a:p>
                      <a:r>
                        <a:rPr lang="en-US" sz="2400" dirty="0" err="1">
                          <a:latin typeface="Times New Roman" panose="02020603050405020304" pitchFamily="18" charset="0"/>
                          <a:cs typeface="Times New Roman" panose="02020603050405020304" pitchFamily="18" charset="0"/>
                        </a:rPr>
                        <a:t>Triệu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chứng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đe</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dọa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tính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lạnh</a:t>
                      </a:r>
                      <a:r>
                        <a:rPr lang="en-US" sz="2400" dirty="0">
                          <a:latin typeface="Times New Roman" panose="02020603050405020304" pitchFamily="18" charset="0"/>
                          <a:cs typeface="Times New Roman" panose="02020603050405020304" pitchFamily="18" charset="0"/>
                        </a:rPr>
                        <a:t> run, </a:t>
                      </a:r>
                      <a:r>
                        <a:rPr lang="en-US" sz="2400" dirty="0" err="1">
                          <a:latin typeface="Times New Roman" panose="02020603050405020304" pitchFamily="18" charset="0"/>
                          <a:cs typeface="Times New Roman" panose="02020603050405020304" pitchFamily="18" charset="0"/>
                        </a:rPr>
                        <a:t>bồn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chồn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nhanh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huyết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áp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tiểu</a:t>
                      </a:r>
                      <a:r>
                        <a:rPr lang="en-US" sz="2400" dirty="0">
                          <a:latin typeface="Times New Roman" panose="02020603050405020304" pitchFamily="18" charset="0"/>
                          <a:cs typeface="Times New Roman" panose="02020603050405020304" pitchFamily="18" charset="0"/>
                        </a:rPr>
                        <a:t> hemoglobin, XH </a:t>
                      </a: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giải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thích</a:t>
                      </a:r>
                      <a:r>
                        <a:rPr lang="en-US" sz="2400" dirty="0">
                          <a:latin typeface="Times New Roman" panose="02020603050405020304" pitchFamily="18" charset="0"/>
                          <a:cs typeface="Times New Roman" panose="02020603050405020304" pitchFamily="18" charset="0"/>
                        </a:rPr>
                        <a:t> (DIC), </a:t>
                      </a:r>
                      <a:r>
                        <a:rPr lang="en-US" sz="2400" dirty="0" err="1">
                          <a:latin typeface="Times New Roman" panose="02020603050405020304" pitchFamily="18" charset="0"/>
                          <a:cs typeface="Times New Roman" panose="02020603050405020304" pitchFamily="18" charset="0"/>
                        </a:rPr>
                        <a:t>khó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thở</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suy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hô</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hấp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đau</a:t>
                      </a:r>
                      <a:r>
                        <a:rPr lang="en-US" sz="2400" dirty="0">
                          <a:latin typeface="Times New Roman" panose="02020603050405020304" pitchFamily="18" charset="0"/>
                          <a:cs typeface="Times New Roman" panose="02020603050405020304" pitchFamily="18" charset="0"/>
                        </a:rPr>
                        <a:t> l</a:t>
                      </a:r>
                      <a:r>
                        <a:rPr lang="vi-VN" sz="2400" dirty="0">
                          <a:latin typeface="Times New Roman" panose="02020603050405020304" pitchFamily="18" charset="0"/>
                          <a:cs typeface="Times New Roman" panose="02020603050405020304" pitchFamily="18" charset="0"/>
                        </a:rPr>
                        <a:t>ư</a:t>
                      </a:r>
                      <a:r>
                        <a:rPr lang="en-US" sz="2400" dirty="0">
                          <a:latin typeface="Times New Roman" panose="02020603050405020304" pitchFamily="18" charset="0"/>
                          <a:cs typeface="Times New Roman" panose="02020603050405020304" pitchFamily="18" charset="0"/>
                        </a:rPr>
                        <a:t>ng, </a:t>
                      </a:r>
                      <a:r>
                        <a:rPr lang="en-US" sz="2400" dirty="0" err="1">
                          <a:latin typeface="Times New Roman" panose="02020603050405020304" pitchFamily="18" charset="0"/>
                          <a:cs typeface="Times New Roman" panose="02020603050405020304" pitchFamily="18" charset="0"/>
                        </a:rPr>
                        <a:t>đau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tiêm</a:t>
                      </a:r>
                      <a:endParaRPr lang="en-US" sz="2400" dirty="0">
                        <a:latin typeface="Times New Roman" panose="02020603050405020304" pitchFamily="18" charset="0"/>
                        <a:cs typeface="Times New Roman" panose="02020603050405020304" pitchFamily="18" charset="0"/>
                      </a:endParaRPr>
                    </a:p>
                  </a:txBody>
                  <a:tcPr/>
                </a:tc>
                <a:tc>
                  <a:txBody>
                    <a:bodyPr/>
                    <a:lstStyle/>
                    <a:p>
                      <a:pPr marL="342900" indent="-342900">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Ng</a:t>
                      </a:r>
                      <a:r>
                        <a:rPr lang="vi-VN" sz="2400" dirty="0">
                          <a:latin typeface="Times New Roman" panose="02020603050405020304" pitchFamily="18" charset="0"/>
                          <a:cs typeface="Times New Roman" panose="02020603050405020304" pitchFamily="18" charset="0"/>
                        </a:rPr>
                        <a:t>ư</a:t>
                      </a:r>
                      <a:r>
                        <a:rPr lang="en-US" sz="2400" dirty="0">
                          <a:latin typeface="Times New Roman" panose="02020603050405020304" pitchFamily="18" charset="0"/>
                          <a:cs typeface="Times New Roman" panose="02020603050405020304" pitchFamily="18" charset="0"/>
                        </a:rPr>
                        <a:t>ng </a:t>
                      </a:r>
                      <a:r>
                        <a:rPr lang="en-US" sz="2400" dirty="0" err="1">
                          <a:latin typeface="Times New Roman" panose="02020603050405020304" pitchFamily="18" charset="0"/>
                          <a:cs typeface="Times New Roman" panose="02020603050405020304" pitchFamily="18" charset="0"/>
                        </a:rPr>
                        <a:t>truyền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thay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thế</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veni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bằng</a:t>
                      </a:r>
                      <a:r>
                        <a:rPr lang="en-US" sz="2400" dirty="0">
                          <a:latin typeface="Times New Roman" panose="02020603050405020304" pitchFamily="18" charset="0"/>
                          <a:cs typeface="Times New Roman" panose="02020603050405020304" pitchFamily="18" charset="0"/>
                        </a:rPr>
                        <a:t> normal saline</a:t>
                      </a:r>
                    </a:p>
                    <a:p>
                      <a:pPr marL="342900" indent="-342900">
                        <a:buFont typeface="Courier New" panose="02070309020205020404" pitchFamily="49" charset="0"/>
                        <a:buChar char="o"/>
                      </a:pPr>
                      <a:r>
                        <a:rPr lang="en-US" sz="2400" dirty="0" err="1">
                          <a:latin typeface="Times New Roman" panose="02020603050405020304" pitchFamily="18" charset="0"/>
                          <a:cs typeface="Times New Roman" panose="02020603050405020304" pitchFamily="18" charset="0"/>
                        </a:rPr>
                        <a:t>Truyền</a:t>
                      </a:r>
                      <a:r>
                        <a:rPr lang="en-US" sz="2400" dirty="0">
                          <a:latin typeface="Times New Roman" panose="02020603050405020304" pitchFamily="18" charset="0"/>
                          <a:cs typeface="Times New Roman" panose="02020603050405020304" pitchFamily="18" charset="0"/>
                        </a:rPr>
                        <a:t> normal saline 20-30ml/kg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duy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trì</a:t>
                      </a:r>
                      <a:r>
                        <a:rPr lang="en-US" sz="2400" dirty="0">
                          <a:latin typeface="Times New Roman" panose="02020603050405020304" pitchFamily="18" charset="0"/>
                          <a:cs typeface="Times New Roman" panose="02020603050405020304" pitchFamily="18" charset="0"/>
                        </a:rPr>
                        <a:t> HA </a:t>
                      </a:r>
                      <a:r>
                        <a:rPr lang="en-US" sz="2400" dirty="0" err="1">
                          <a:latin typeface="Times New Roman" panose="02020603050405020304" pitchFamily="18" charset="0"/>
                          <a:cs typeface="Times New Roman" panose="02020603050405020304" pitchFamily="18" charset="0"/>
                        </a:rPr>
                        <a:t>tâm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Nếu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hạ</a:t>
                      </a:r>
                      <a:r>
                        <a:rPr lang="en-US" sz="2400" dirty="0">
                          <a:latin typeface="Times New Roman" panose="02020603050405020304" pitchFamily="18" charset="0"/>
                          <a:cs typeface="Times New Roman" panose="02020603050405020304" pitchFamily="18" charset="0"/>
                        </a:rPr>
                        <a:t> HA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5 </a:t>
                      </a:r>
                      <a:r>
                        <a:rPr lang="en-US" sz="2400" dirty="0" err="1">
                          <a:latin typeface="Times New Roman" panose="02020603050405020304" pitchFamily="18" charset="0"/>
                          <a:cs typeface="Times New Roman" panose="02020603050405020304" pitchFamily="18" charset="0"/>
                        </a:rPr>
                        <a:t>phút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nâng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chân</a:t>
                      </a:r>
                      <a:r>
                        <a:rPr lang="en-US" sz="2400" dirty="0">
                          <a:latin typeface="Times New Roman" panose="02020603050405020304" pitchFamily="18" charset="0"/>
                          <a:cs typeface="Times New Roman" panose="02020603050405020304" pitchFamily="18" charset="0"/>
                        </a:rPr>
                        <a:t> BN </a:t>
                      </a:r>
                      <a:r>
                        <a:rPr lang="en-US" sz="2400" dirty="0" err="1">
                          <a:latin typeface="Times New Roman" panose="02020603050405020304" pitchFamily="18" charset="0"/>
                          <a:cs typeface="Times New Roman" panose="02020603050405020304" pitchFamily="18" charset="0"/>
                        </a:rPr>
                        <a:t>lên</a:t>
                      </a:r>
                      <a:r>
                        <a:rPr lang="en-US" sz="2400" dirty="0">
                          <a:latin typeface="Times New Roman" panose="02020603050405020304" pitchFamily="18" charset="0"/>
                          <a:cs typeface="Times New Roman" panose="02020603050405020304" pitchFamily="18" charset="0"/>
                        </a:rPr>
                        <a:t>. </a:t>
                      </a:r>
                    </a:p>
                    <a:p>
                      <a:pPr marL="342900" indent="-342900">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Adrenaline 0.01/kg IV </a:t>
                      </a:r>
                      <a:r>
                        <a:rPr lang="en-US" sz="2400" dirty="0" err="1">
                          <a:latin typeface="Times New Roman" panose="02020603050405020304" pitchFamily="18" charset="0"/>
                          <a:cs typeface="Times New Roman" panose="02020603050405020304" pitchFamily="18" charset="0"/>
                        </a:rPr>
                        <a:t>chậm</a:t>
                      </a:r>
                      <a:endParaRPr lang="en-US" sz="2400" dirty="0">
                        <a:latin typeface="Times New Roman" panose="02020603050405020304" pitchFamily="18" charset="0"/>
                        <a:cs typeface="Times New Roman" panose="02020603050405020304" pitchFamily="18" charset="0"/>
                      </a:endParaRPr>
                    </a:p>
                    <a:p>
                      <a:pPr marL="342900" indent="-342900">
                        <a:buFont typeface="Courier New" panose="02070309020205020404" pitchFamily="49" charset="0"/>
                        <a:buChar char="o"/>
                      </a:pPr>
                      <a:r>
                        <a:rPr lang="en-US" sz="2400" dirty="0" err="1">
                          <a:latin typeface="Times New Roman" panose="02020603050405020304" pitchFamily="18" charset="0"/>
                          <a:cs typeface="Times New Roman" panose="02020603050405020304" pitchFamily="18" charset="0"/>
                        </a:rPr>
                        <a:t>Thở</a:t>
                      </a:r>
                      <a:r>
                        <a:rPr lang="en-US" sz="2400" dirty="0">
                          <a:latin typeface="Times New Roman" panose="02020603050405020304" pitchFamily="18" charset="0"/>
                          <a:cs typeface="Times New Roman" panose="02020603050405020304" pitchFamily="18" charset="0"/>
                        </a:rPr>
                        <a:t> oxy mask</a:t>
                      </a:r>
                    </a:p>
                    <a:p>
                      <a:pPr marL="342900" indent="-342900">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Corticoid </a:t>
                      </a:r>
                      <a:r>
                        <a:rPr lang="en-US" sz="2400" dirty="0" err="1">
                          <a:latin typeface="Times New Roman" panose="02020603050405020304" pitchFamily="18" charset="0"/>
                          <a:cs typeface="Times New Roman" panose="02020603050405020304" pitchFamily="18" charset="0"/>
                        </a:rPr>
                        <a:t>chích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phế</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nếu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chứng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vệ</a:t>
                      </a:r>
                      <a:endParaRPr lang="en-US" sz="2400" dirty="0">
                        <a:latin typeface="Times New Roman" panose="02020603050405020304" pitchFamily="18" charset="0"/>
                        <a:cs typeface="Times New Roman" panose="02020603050405020304" pitchFamily="18" charset="0"/>
                      </a:endParaRPr>
                    </a:p>
                    <a:p>
                      <a:pPr marL="342900" indent="-342900">
                        <a:buFont typeface="Courier New" panose="02070309020205020404" pitchFamily="49" charset="0"/>
                        <a:buChar char="o"/>
                      </a:pPr>
                      <a:r>
                        <a:rPr lang="en-US" sz="2400" dirty="0" err="1">
                          <a:latin typeface="Times New Roman" panose="02020603050405020304" pitchFamily="18" charset="0"/>
                          <a:cs typeface="Times New Roman" panose="02020603050405020304" pitchFamily="18" charset="0"/>
                        </a:rPr>
                        <a:t>Furosemid</a:t>
                      </a:r>
                      <a:r>
                        <a:rPr lang="en-US" sz="2400" dirty="0">
                          <a:latin typeface="Times New Roman" panose="02020603050405020304" pitchFamily="18" charset="0"/>
                          <a:cs typeface="Times New Roman" panose="02020603050405020304" pitchFamily="18" charset="0"/>
                        </a:rPr>
                        <a:t> 1mg/kg IV</a:t>
                      </a:r>
                    </a:p>
                    <a:p>
                      <a:pPr marL="342900" indent="-342900">
                        <a:buFont typeface="Courier New" panose="02070309020205020404" pitchFamily="49" charset="0"/>
                        <a:buChar char="o"/>
                      </a:pPr>
                      <a:r>
                        <a:rPr lang="en-US" sz="2400" dirty="0" err="1">
                          <a:latin typeface="Times New Roman" panose="02020603050405020304" pitchFamily="18" charset="0"/>
                          <a:cs typeface="Times New Roman" panose="02020603050405020304" pitchFamily="18" charset="0"/>
                        </a:rPr>
                        <a:t>Báo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sĩ</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NHM </a:t>
                      </a:r>
                      <a:r>
                        <a:rPr lang="en-US" sz="2400" dirty="0" err="1">
                          <a:latin typeface="Times New Roman" panose="02020603050405020304" pitchFamily="18" charset="0"/>
                          <a:cs typeface="Times New Roman" panose="02020603050405020304" pitchFamily="18" charset="0"/>
                        </a:rPr>
                        <a:t>ngay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tức</a:t>
                      </a: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14032070"/>
                  </a:ext>
                </a:extLst>
              </a:tr>
            </a:tbl>
          </a:graphicData>
        </a:graphic>
      </p:graphicFrame>
    </p:spTree>
    <p:extLst>
      <p:ext uri="{BB962C8B-B14F-4D97-AF65-F5344CB8AC3E}">
        <p14:creationId xmlns:p14="http://schemas.microsoft.com/office/powerpoint/2010/main" val="9195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C1033-22C8-4B68-AD6B-4177F09F733C}"/>
              </a:ext>
            </a:extLst>
          </p:cNvPr>
          <p:cNvSpPr>
            <a:spLocks noGrp="1"/>
          </p:cNvSpPr>
          <p:nvPr>
            <p:ph type="title"/>
          </p:nvPr>
        </p:nvSpPr>
        <p:spPr/>
        <p:txBody>
          <a:bodyPr>
            <a:normAutofit fontScale="90000"/>
          </a:bodyPr>
          <a:lstStyle/>
          <a:p>
            <a:r>
              <a:rPr lang="en-US" cap="none" dirty="0"/>
              <a:t>Guidelines for identifying and managing accordingly for acute transfusion reactions, adapted from who guidelines use of blood during surgery and </a:t>
            </a:r>
            <a:r>
              <a:rPr lang="en-US" cap="none" dirty="0" err="1"/>
              <a:t>anaesthesia</a:t>
            </a:r>
            <a:endParaRPr lang="en-US" dirty="0"/>
          </a:p>
        </p:txBody>
      </p:sp>
      <p:graphicFrame>
        <p:nvGraphicFramePr>
          <p:cNvPr id="4" name="Content Placeholder 3">
            <a:extLst>
              <a:ext uri="{FF2B5EF4-FFF2-40B4-BE49-F238E27FC236}">
                <a16:creationId xmlns:a16="http://schemas.microsoft.com/office/drawing/2014/main" id="{80A0DC09-FD64-4432-A9AB-6DA3694FB32A}"/>
              </a:ext>
            </a:extLst>
          </p:cNvPr>
          <p:cNvGraphicFramePr>
            <a:graphicFrameLocks noGrp="1"/>
          </p:cNvGraphicFramePr>
          <p:nvPr>
            <p:ph idx="1"/>
            <p:extLst>
              <p:ext uri="{D42A27DB-BD31-4B8C-83A1-F6EECF244321}">
                <p14:modId xmlns:p14="http://schemas.microsoft.com/office/powerpoint/2010/main" val="7019259"/>
              </p:ext>
            </p:extLst>
          </p:nvPr>
        </p:nvGraphicFramePr>
        <p:xfrm>
          <a:off x="1040524" y="2412124"/>
          <a:ext cx="10237702" cy="3208842"/>
        </p:xfrm>
        <a:graphic>
          <a:graphicData uri="http://schemas.openxmlformats.org/drawingml/2006/table">
            <a:tbl>
              <a:tblPr firstRow="1" bandRow="1">
                <a:tableStyleId>{6E25E649-3F16-4E02-A733-19D2CDBF48F0}</a:tableStyleId>
              </a:tblPr>
              <a:tblGrid>
                <a:gridCol w="1464013">
                  <a:extLst>
                    <a:ext uri="{9D8B030D-6E8A-4147-A177-3AD203B41FA5}">
                      <a16:colId xmlns:a16="http://schemas.microsoft.com/office/drawing/2014/main" val="2185077766"/>
                    </a:ext>
                  </a:extLst>
                </a:gridCol>
                <a:gridCol w="1417288">
                  <a:extLst>
                    <a:ext uri="{9D8B030D-6E8A-4147-A177-3AD203B41FA5}">
                      <a16:colId xmlns:a16="http://schemas.microsoft.com/office/drawing/2014/main" val="3212827396"/>
                    </a:ext>
                  </a:extLst>
                </a:gridCol>
                <a:gridCol w="7356401">
                  <a:extLst>
                    <a:ext uri="{9D8B030D-6E8A-4147-A177-3AD203B41FA5}">
                      <a16:colId xmlns:a16="http://schemas.microsoft.com/office/drawing/2014/main" val="1901334929"/>
                    </a:ext>
                  </a:extLst>
                </a:gridCol>
              </a:tblGrid>
              <a:tr h="3208842">
                <a:tc>
                  <a:txBody>
                    <a:bodyPr/>
                    <a:lstStyle/>
                    <a:p>
                      <a:endParaRPr lang="en-US" dirty="0"/>
                    </a:p>
                  </a:txBody>
                  <a:tcPr/>
                </a:tc>
                <a:tc>
                  <a:txBody>
                    <a:bodyPr/>
                    <a:lstStyle/>
                    <a:p>
                      <a:endParaRPr lang="en-US" dirty="0"/>
                    </a:p>
                  </a:txBody>
                  <a:tcPr/>
                </a:tc>
                <a:tc>
                  <a:txBody>
                    <a:bodyPr/>
                    <a:lstStyle/>
                    <a:p>
                      <a:pPr marL="285750" indent="-285750">
                        <a:buFont typeface="Courier New" panose="02070309020205020404" pitchFamily="49" charset="0"/>
                        <a:buChar char="o"/>
                      </a:pPr>
                      <a:r>
                        <a:rPr lang="vi-VN" dirty="0" err="1"/>
                        <a:t>Gửi</a:t>
                      </a:r>
                      <a:r>
                        <a:rPr lang="vi-VN" dirty="0"/>
                        <a:t> đơn </a:t>
                      </a:r>
                      <a:r>
                        <a:rPr lang="vi-VN" dirty="0" err="1"/>
                        <a:t>vị</a:t>
                      </a:r>
                      <a:r>
                        <a:rPr lang="vi-VN" dirty="0"/>
                        <a:t> </a:t>
                      </a:r>
                      <a:r>
                        <a:rPr lang="vi-VN" dirty="0" err="1"/>
                        <a:t>máu</a:t>
                      </a:r>
                      <a:r>
                        <a:rPr lang="vi-VN" dirty="0"/>
                        <a:t>, </a:t>
                      </a:r>
                      <a:r>
                        <a:rPr lang="vi-VN" dirty="0" err="1"/>
                        <a:t>mẫu</a:t>
                      </a:r>
                      <a:r>
                        <a:rPr lang="vi-VN" dirty="0"/>
                        <a:t> </a:t>
                      </a:r>
                      <a:r>
                        <a:rPr lang="vi-VN" dirty="0" err="1"/>
                        <a:t>nước</a:t>
                      </a:r>
                      <a:r>
                        <a:rPr lang="vi-VN" dirty="0"/>
                        <a:t> </a:t>
                      </a:r>
                      <a:r>
                        <a:rPr lang="vi-VN" dirty="0" err="1"/>
                        <a:t>tiểu</a:t>
                      </a:r>
                      <a:r>
                        <a:rPr lang="vi-VN" dirty="0"/>
                        <a:t> </a:t>
                      </a:r>
                      <a:r>
                        <a:rPr lang="vi-VN" dirty="0" err="1"/>
                        <a:t>và</a:t>
                      </a:r>
                      <a:r>
                        <a:rPr lang="vi-VN" dirty="0"/>
                        <a:t> </a:t>
                      </a:r>
                      <a:r>
                        <a:rPr lang="vi-VN" dirty="0" err="1"/>
                        <a:t>mẫu</a:t>
                      </a:r>
                      <a:r>
                        <a:rPr lang="vi-VN" dirty="0"/>
                        <a:t> </a:t>
                      </a:r>
                      <a:r>
                        <a:rPr lang="vi-VN" dirty="0" err="1"/>
                        <a:t>máu</a:t>
                      </a:r>
                      <a:r>
                        <a:rPr lang="vi-VN" dirty="0"/>
                        <a:t> </a:t>
                      </a:r>
                      <a:r>
                        <a:rPr lang="vi-VN" dirty="0" err="1"/>
                        <a:t>mới</a:t>
                      </a:r>
                      <a:r>
                        <a:rPr lang="vi-VN" dirty="0"/>
                        <a:t> tương </a:t>
                      </a:r>
                      <a:r>
                        <a:rPr lang="vi-VN" dirty="0" err="1"/>
                        <a:t>tự</a:t>
                      </a:r>
                      <a:r>
                        <a:rPr lang="vi-VN" dirty="0"/>
                        <a:t> trên</a:t>
                      </a:r>
                    </a:p>
                    <a:p>
                      <a:pPr marL="285750" indent="-285750">
                        <a:buFont typeface="Courier New" panose="02070309020205020404" pitchFamily="49" charset="0"/>
                        <a:buChar char="o"/>
                      </a:pPr>
                      <a:r>
                        <a:rPr lang="vi-VN" dirty="0" err="1"/>
                        <a:t>Đánh</a:t>
                      </a:r>
                      <a:r>
                        <a:rPr lang="vi-VN" dirty="0"/>
                        <a:t> </a:t>
                      </a:r>
                      <a:r>
                        <a:rPr lang="vi-VN" dirty="0" err="1"/>
                        <a:t>giá</a:t>
                      </a:r>
                      <a:r>
                        <a:rPr lang="vi-VN" dirty="0"/>
                        <a:t> </a:t>
                      </a:r>
                      <a:r>
                        <a:rPr lang="vi-VN" dirty="0" err="1"/>
                        <a:t>dấu</a:t>
                      </a:r>
                      <a:r>
                        <a:rPr lang="vi-VN" dirty="0"/>
                        <a:t> </a:t>
                      </a:r>
                      <a:r>
                        <a:rPr lang="vi-VN" dirty="0" err="1"/>
                        <a:t>hiệu</a:t>
                      </a:r>
                      <a:r>
                        <a:rPr lang="vi-VN" dirty="0"/>
                        <a:t> </a:t>
                      </a:r>
                      <a:r>
                        <a:rPr lang="vi-VN" dirty="0" err="1"/>
                        <a:t>chảy</a:t>
                      </a:r>
                      <a:r>
                        <a:rPr lang="vi-VN" dirty="0"/>
                        <a:t> </a:t>
                      </a:r>
                      <a:r>
                        <a:rPr lang="vi-VN" dirty="0" err="1"/>
                        <a:t>máu</a:t>
                      </a:r>
                      <a:r>
                        <a:rPr lang="vi-VN" dirty="0"/>
                        <a:t>, </a:t>
                      </a:r>
                      <a:r>
                        <a:rPr lang="vi-VN" dirty="0" err="1"/>
                        <a:t>nếu</a:t>
                      </a:r>
                      <a:r>
                        <a:rPr lang="vi-VN" dirty="0"/>
                        <a:t> </a:t>
                      </a:r>
                      <a:r>
                        <a:rPr lang="vi-VN" dirty="0" err="1"/>
                        <a:t>có</a:t>
                      </a:r>
                      <a:r>
                        <a:rPr lang="vi-VN" dirty="0"/>
                        <a:t> </a:t>
                      </a:r>
                      <a:r>
                        <a:rPr lang="vi-VN" dirty="0" err="1"/>
                        <a:t>bằng</a:t>
                      </a:r>
                      <a:r>
                        <a:rPr lang="vi-VN" dirty="0"/>
                        <a:t> </a:t>
                      </a:r>
                      <a:r>
                        <a:rPr lang="vi-VN" dirty="0" err="1"/>
                        <a:t>chứng</a:t>
                      </a:r>
                      <a:r>
                        <a:rPr lang="vi-VN" dirty="0"/>
                        <a:t> DIC: </a:t>
                      </a:r>
                      <a:r>
                        <a:rPr lang="vi-VN" dirty="0" err="1"/>
                        <a:t>tiểu</a:t>
                      </a:r>
                      <a:r>
                        <a:rPr lang="vi-VN" dirty="0"/>
                        <a:t> </a:t>
                      </a:r>
                      <a:r>
                        <a:rPr lang="vi-VN" dirty="0" err="1"/>
                        <a:t>cầu</a:t>
                      </a:r>
                      <a:r>
                        <a:rPr lang="vi-VN" dirty="0"/>
                        <a:t>, </a:t>
                      </a:r>
                      <a:r>
                        <a:rPr lang="vi-VN" dirty="0" err="1"/>
                        <a:t>kết</a:t>
                      </a:r>
                      <a:r>
                        <a:rPr lang="vi-VN" dirty="0"/>
                        <a:t> </a:t>
                      </a:r>
                      <a:r>
                        <a:rPr lang="vi-VN" dirty="0" err="1"/>
                        <a:t>tủa</a:t>
                      </a:r>
                      <a:r>
                        <a:rPr lang="vi-VN" dirty="0"/>
                        <a:t> </a:t>
                      </a:r>
                      <a:r>
                        <a:rPr lang="vi-VN" dirty="0" err="1"/>
                        <a:t>lạnh</a:t>
                      </a:r>
                      <a:r>
                        <a:rPr lang="vi-VN" dirty="0"/>
                        <a:t> </a:t>
                      </a:r>
                      <a:r>
                        <a:rPr lang="vi-VN" dirty="0" err="1"/>
                        <a:t>và</a:t>
                      </a:r>
                      <a:r>
                        <a:rPr lang="vi-VN" dirty="0"/>
                        <a:t> </a:t>
                      </a:r>
                      <a:r>
                        <a:rPr lang="vi-VN" dirty="0" err="1"/>
                        <a:t>huyết</a:t>
                      </a:r>
                      <a:r>
                        <a:rPr lang="vi-VN" dirty="0"/>
                        <a:t> </a:t>
                      </a:r>
                      <a:r>
                        <a:rPr lang="vi-VN" dirty="0" err="1"/>
                        <a:t>tường</a:t>
                      </a:r>
                      <a:endParaRPr lang="vi-VN" dirty="0"/>
                    </a:p>
                    <a:p>
                      <a:pPr marL="285750" indent="-285750">
                        <a:buFont typeface="Courier New" panose="02070309020205020404" pitchFamily="49" charset="0"/>
                        <a:buChar char="o"/>
                      </a:pPr>
                      <a:r>
                        <a:rPr lang="vi-VN" dirty="0" err="1"/>
                        <a:t>Tái</a:t>
                      </a:r>
                      <a:r>
                        <a:rPr lang="vi-VN" dirty="0"/>
                        <a:t> </a:t>
                      </a:r>
                      <a:r>
                        <a:rPr lang="vi-VN" dirty="0" err="1"/>
                        <a:t>đánh</a:t>
                      </a:r>
                      <a:r>
                        <a:rPr lang="vi-VN" dirty="0"/>
                        <a:t> </a:t>
                      </a:r>
                      <a:r>
                        <a:rPr lang="vi-VN" dirty="0" err="1"/>
                        <a:t>giá</a:t>
                      </a:r>
                      <a:r>
                        <a:rPr lang="vi-VN" dirty="0"/>
                        <a:t>: </a:t>
                      </a:r>
                      <a:r>
                        <a:rPr lang="vi-VN" dirty="0" err="1"/>
                        <a:t>nếu</a:t>
                      </a:r>
                      <a:r>
                        <a:rPr lang="vi-VN" dirty="0"/>
                        <a:t> </a:t>
                      </a:r>
                      <a:r>
                        <a:rPr lang="vi-VN" dirty="0" err="1"/>
                        <a:t>vẫn</a:t>
                      </a:r>
                      <a:r>
                        <a:rPr lang="vi-VN" dirty="0"/>
                        <a:t> </a:t>
                      </a:r>
                      <a:r>
                        <a:rPr lang="vi-VN" dirty="0" err="1"/>
                        <a:t>hạ</a:t>
                      </a:r>
                      <a:r>
                        <a:rPr lang="vi-VN" dirty="0"/>
                        <a:t> HA: </a:t>
                      </a:r>
                      <a:r>
                        <a:rPr lang="vi-VN" dirty="0" err="1"/>
                        <a:t>tiếp</a:t>
                      </a:r>
                      <a:r>
                        <a:rPr lang="vi-VN" dirty="0"/>
                        <a:t> </a:t>
                      </a:r>
                      <a:r>
                        <a:rPr lang="vi-VN" dirty="0" err="1"/>
                        <a:t>tục</a:t>
                      </a:r>
                      <a:r>
                        <a:rPr lang="vi-VN" dirty="0"/>
                        <a:t> </a:t>
                      </a:r>
                      <a:r>
                        <a:rPr lang="vi-VN" dirty="0" err="1"/>
                        <a:t>truyền</a:t>
                      </a:r>
                      <a:r>
                        <a:rPr lang="vi-VN" dirty="0"/>
                        <a:t> </a:t>
                      </a:r>
                      <a:r>
                        <a:rPr lang="vi-VN" dirty="0" err="1"/>
                        <a:t>dịch</a:t>
                      </a:r>
                      <a:r>
                        <a:rPr lang="vi-VN" dirty="0"/>
                        <a:t> trên 5phut, cho </a:t>
                      </a:r>
                      <a:r>
                        <a:rPr lang="vi-VN" dirty="0" err="1"/>
                        <a:t>inotrope</a:t>
                      </a:r>
                      <a:r>
                        <a:rPr lang="vi-VN" dirty="0"/>
                        <a:t> </a:t>
                      </a:r>
                      <a:r>
                        <a:rPr lang="vi-VN" dirty="0" err="1"/>
                        <a:t>nếu</a:t>
                      </a:r>
                      <a:r>
                        <a:rPr lang="vi-VN" dirty="0"/>
                        <a:t> </a:t>
                      </a:r>
                      <a:r>
                        <a:rPr lang="vi-VN" dirty="0" err="1"/>
                        <a:t>được</a:t>
                      </a:r>
                      <a:r>
                        <a:rPr lang="vi-VN" dirty="0"/>
                        <a:t>.</a:t>
                      </a:r>
                    </a:p>
                    <a:p>
                      <a:pPr marL="285750" indent="-285750">
                        <a:buFont typeface="Courier New" panose="02070309020205020404" pitchFamily="49" charset="0"/>
                        <a:buChar char="o"/>
                      </a:pPr>
                      <a:r>
                        <a:rPr lang="vi-VN" dirty="0" err="1"/>
                        <a:t>Nếu</a:t>
                      </a:r>
                      <a:r>
                        <a:rPr lang="vi-VN" dirty="0"/>
                        <a:t> cung </a:t>
                      </a:r>
                      <a:r>
                        <a:rPr lang="vi-VN" dirty="0" err="1"/>
                        <a:t>lượng</a:t>
                      </a:r>
                      <a:r>
                        <a:rPr lang="vi-VN" dirty="0"/>
                        <a:t> NT </a:t>
                      </a:r>
                      <a:r>
                        <a:rPr lang="vi-VN" dirty="0" err="1"/>
                        <a:t>giảm</a:t>
                      </a:r>
                      <a:r>
                        <a:rPr lang="vi-VN" dirty="0"/>
                        <a:t> + </a:t>
                      </a:r>
                      <a:r>
                        <a:rPr lang="vi-VN" dirty="0" err="1"/>
                        <a:t>bằng</a:t>
                      </a:r>
                      <a:r>
                        <a:rPr lang="vi-VN" dirty="0"/>
                        <a:t> </a:t>
                      </a:r>
                      <a:r>
                        <a:rPr lang="vi-VN" dirty="0" err="1"/>
                        <a:t>chứng</a:t>
                      </a:r>
                      <a:r>
                        <a:rPr lang="vi-VN" dirty="0"/>
                        <a:t> suy </a:t>
                      </a:r>
                      <a:r>
                        <a:rPr lang="vi-VN" dirty="0" err="1"/>
                        <a:t>thận</a:t>
                      </a:r>
                      <a:r>
                        <a:rPr lang="vi-VN" dirty="0"/>
                        <a:t>: duy </a:t>
                      </a:r>
                      <a:r>
                        <a:rPr lang="vi-VN" dirty="0" err="1"/>
                        <a:t>trì</a:t>
                      </a:r>
                      <a:r>
                        <a:rPr lang="vi-VN" dirty="0"/>
                        <a:t> </a:t>
                      </a:r>
                      <a:r>
                        <a:rPr lang="vi-VN" dirty="0" err="1"/>
                        <a:t>dịch</a:t>
                      </a:r>
                      <a:r>
                        <a:rPr lang="vi-VN" dirty="0"/>
                        <a:t>, </a:t>
                      </a:r>
                      <a:r>
                        <a:rPr lang="vi-VN" dirty="0" err="1"/>
                        <a:t>lợi</a:t>
                      </a:r>
                      <a:r>
                        <a:rPr lang="vi-VN" dirty="0"/>
                        <a:t> </a:t>
                      </a:r>
                      <a:r>
                        <a:rPr lang="vi-VN" dirty="0" err="1"/>
                        <a:t>tiểu</a:t>
                      </a:r>
                      <a:r>
                        <a:rPr lang="vi-VN" dirty="0"/>
                        <a:t>, xem </a:t>
                      </a:r>
                      <a:r>
                        <a:rPr lang="vi-VN" dirty="0" err="1"/>
                        <a:t>xét</a:t>
                      </a:r>
                      <a:r>
                        <a:rPr lang="vi-VN" dirty="0"/>
                        <a:t> </a:t>
                      </a:r>
                      <a:r>
                        <a:rPr lang="vi-VN" dirty="0" err="1"/>
                        <a:t>dopamine</a:t>
                      </a:r>
                      <a:r>
                        <a:rPr lang="vi-VN" dirty="0"/>
                        <a:t>, </a:t>
                      </a:r>
                      <a:r>
                        <a:rPr lang="vi-VN" dirty="0" err="1"/>
                        <a:t>lọc</a:t>
                      </a:r>
                      <a:r>
                        <a:rPr lang="vi-VN" dirty="0"/>
                        <a:t> </a:t>
                      </a:r>
                      <a:r>
                        <a:rPr lang="vi-VN" dirty="0" err="1"/>
                        <a:t>thận</a:t>
                      </a:r>
                      <a:r>
                        <a:rPr lang="vi-VN" dirty="0"/>
                        <a:t> </a:t>
                      </a:r>
                      <a:r>
                        <a:rPr lang="vi-VN" dirty="0" err="1"/>
                        <a:t>nếu</a:t>
                      </a:r>
                      <a:r>
                        <a:rPr lang="vi-VN" dirty="0"/>
                        <a:t> </a:t>
                      </a:r>
                      <a:r>
                        <a:rPr lang="vi-VN" dirty="0" err="1"/>
                        <a:t>cần</a:t>
                      </a:r>
                      <a:endParaRPr lang="vi-VN" dirty="0"/>
                    </a:p>
                    <a:p>
                      <a:pPr marL="285750" indent="-285750">
                        <a:buFont typeface="Courier New" panose="02070309020205020404" pitchFamily="49" charset="0"/>
                        <a:buChar char="o"/>
                      </a:pPr>
                      <a:r>
                        <a:rPr lang="vi-VN" dirty="0" err="1"/>
                        <a:t>Nếu</a:t>
                      </a:r>
                      <a:r>
                        <a:rPr lang="vi-VN" dirty="0"/>
                        <a:t> nghi </a:t>
                      </a:r>
                      <a:r>
                        <a:rPr lang="vi-VN" dirty="0" err="1"/>
                        <a:t>ngờ</a:t>
                      </a:r>
                      <a:r>
                        <a:rPr lang="vi-VN" dirty="0"/>
                        <a:t> NT</a:t>
                      </a:r>
                      <a:r>
                        <a:rPr lang="en-US" dirty="0">
                          <a:sym typeface="Wingdings" panose="05000000000000000000" pitchFamily="2" charset="2"/>
                        </a:rPr>
                        <a:t> </a:t>
                      </a:r>
                      <a:r>
                        <a:rPr lang="vi-VN" dirty="0"/>
                        <a:t> KS </a:t>
                      </a:r>
                      <a:r>
                        <a:rPr lang="vi-VN" dirty="0" err="1"/>
                        <a:t>phổ</a:t>
                      </a:r>
                      <a:r>
                        <a:rPr lang="vi-VN" dirty="0"/>
                        <a:t> </a:t>
                      </a:r>
                      <a:r>
                        <a:rPr lang="vi-VN" dirty="0" err="1"/>
                        <a:t>rộng</a:t>
                      </a:r>
                      <a:r>
                        <a:rPr lang="vi-VN" dirty="0"/>
                        <a:t>. </a:t>
                      </a:r>
                    </a:p>
                    <a:p>
                      <a:endParaRPr lang="en-US" dirty="0"/>
                    </a:p>
                  </a:txBody>
                  <a:tcPr/>
                </a:tc>
                <a:extLst>
                  <a:ext uri="{0D108BD9-81ED-4DB2-BD59-A6C34878D82A}">
                    <a16:rowId xmlns:a16="http://schemas.microsoft.com/office/drawing/2014/main" val="920186612"/>
                  </a:ext>
                </a:extLst>
              </a:tr>
            </a:tbl>
          </a:graphicData>
        </a:graphic>
      </p:graphicFrame>
    </p:spTree>
    <p:extLst>
      <p:ext uri="{BB962C8B-B14F-4D97-AF65-F5344CB8AC3E}">
        <p14:creationId xmlns:p14="http://schemas.microsoft.com/office/powerpoint/2010/main" val="5957026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B1981535-B5AA-4E0C-ACE5-925CC19B20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F97D060-AA7E-4411-BA62-28BD1EBD55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Freeform: Shape 13">
            <a:extLst>
              <a:ext uri="{FF2B5EF4-FFF2-40B4-BE49-F238E27FC236}">
                <a16:creationId xmlns:a16="http://schemas.microsoft.com/office/drawing/2014/main" id="{DDDE267B-E820-4910-868D-BA40CFB936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9523"/>
            <a:ext cx="10058400" cy="6867522"/>
          </a:xfrm>
          <a:custGeom>
            <a:avLst/>
            <a:gdLst>
              <a:gd name="connsiteX0" fmla="*/ 1263465 w 10058400"/>
              <a:gd name="connsiteY0" fmla="*/ 0 h 6867522"/>
              <a:gd name="connsiteX1" fmla="*/ 8794935 w 10058400"/>
              <a:gd name="connsiteY1" fmla="*/ 0 h 6867522"/>
              <a:gd name="connsiteX2" fmla="*/ 8909975 w 10058400"/>
              <a:gd name="connsiteY2" fmla="*/ 132807 h 6867522"/>
              <a:gd name="connsiteX3" fmla="*/ 10058400 w 10058400"/>
              <a:gd name="connsiteY3" fmla="*/ 3331845 h 6867522"/>
              <a:gd name="connsiteX4" fmla="*/ 8751905 w 10058400"/>
              <a:gd name="connsiteY4" fmla="*/ 6713366 h 6867522"/>
              <a:gd name="connsiteX5" fmla="*/ 8604930 w 10058400"/>
              <a:gd name="connsiteY5" fmla="*/ 6867522 h 6867522"/>
              <a:gd name="connsiteX6" fmla="*/ 1453470 w 10058400"/>
              <a:gd name="connsiteY6" fmla="*/ 6867522 h 6867522"/>
              <a:gd name="connsiteX7" fmla="*/ 1306495 w 10058400"/>
              <a:gd name="connsiteY7" fmla="*/ 6713366 h 6867522"/>
              <a:gd name="connsiteX8" fmla="*/ 0 w 10058400"/>
              <a:gd name="connsiteY8" fmla="*/ 3331845 h 6867522"/>
              <a:gd name="connsiteX9" fmla="*/ 1148425 w 10058400"/>
              <a:gd name="connsiteY9" fmla="*/ 132807 h 686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58400" h="6867522">
                <a:moveTo>
                  <a:pt x="1263465" y="0"/>
                </a:moveTo>
                <a:lnTo>
                  <a:pt x="8794935" y="0"/>
                </a:lnTo>
                <a:lnTo>
                  <a:pt x="8909975" y="132807"/>
                </a:lnTo>
                <a:cubicBezTo>
                  <a:pt x="9627420" y="1002149"/>
                  <a:pt x="10058400" y="2116667"/>
                  <a:pt x="10058400" y="3331845"/>
                </a:cubicBezTo>
                <a:cubicBezTo>
                  <a:pt x="10058400" y="4633822"/>
                  <a:pt x="9563653" y="5820244"/>
                  <a:pt x="8751905" y="6713366"/>
                </a:cubicBezTo>
                <a:lnTo>
                  <a:pt x="8604930" y="6867522"/>
                </a:lnTo>
                <a:lnTo>
                  <a:pt x="1453470" y="6867522"/>
                </a:lnTo>
                <a:lnTo>
                  <a:pt x="1306495" y="6713366"/>
                </a:lnTo>
                <a:cubicBezTo>
                  <a:pt x="494747" y="5820244"/>
                  <a:pt x="0" y="4633822"/>
                  <a:pt x="0" y="3331845"/>
                </a:cubicBezTo>
                <a:cubicBezTo>
                  <a:pt x="0" y="2116667"/>
                  <a:pt x="430980" y="1002149"/>
                  <a:pt x="1148425" y="132807"/>
                </a:cubicBezTo>
                <a:close/>
              </a:path>
            </a:pathLst>
          </a:custGeom>
          <a:solidFill>
            <a:srgbClr val="FFFFFF"/>
          </a:solidFill>
          <a:ln>
            <a:noFill/>
          </a:ln>
          <a:scene3d>
            <a:camera prst="orthographicFront"/>
            <a:lightRig rig="threePt" dir="t">
              <a:rot lat="0" lon="0" rev="2700000"/>
            </a:lightRig>
          </a:scene3d>
          <a:sp3d contourW="6350">
            <a:bevelT h="38100"/>
            <a:contourClr>
              <a:srgbClr val="C0C0C0"/>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Picture 15">
            <a:extLst>
              <a:ext uri="{FF2B5EF4-FFF2-40B4-BE49-F238E27FC236}">
                <a16:creationId xmlns:a16="http://schemas.microsoft.com/office/drawing/2014/main" id="{FF3E25D7-C2F8-445D-AA42-C1163028DA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Content Placeholder 4">
            <a:extLst>
              <a:ext uri="{FF2B5EF4-FFF2-40B4-BE49-F238E27FC236}">
                <a16:creationId xmlns:a16="http://schemas.microsoft.com/office/drawing/2014/main" id="{07F4068E-BDC7-4E07-A25F-36118B2C3C6B}"/>
              </a:ext>
            </a:extLst>
          </p:cNvPr>
          <p:cNvPicPr>
            <a:picLocks noGrp="1" noChangeAspect="1"/>
          </p:cNvPicPr>
          <p:nvPr>
            <p:ph idx="1"/>
          </p:nvPr>
        </p:nvPicPr>
        <p:blipFill>
          <a:blip r:embed="rId4"/>
          <a:stretch>
            <a:fillRect/>
          </a:stretch>
        </p:blipFill>
        <p:spPr>
          <a:xfrm>
            <a:off x="1908289" y="784913"/>
            <a:ext cx="8375422" cy="4983374"/>
          </a:xfrm>
          <a:prstGeom prst="rect">
            <a:avLst/>
          </a:prstGeom>
        </p:spPr>
      </p:pic>
      <p:sp>
        <p:nvSpPr>
          <p:cNvPr id="4" name="AutoShape 2" descr="Káº¿t quáº£ hÃ¬nh áº£nh cho Transfusion-related acute lung injury">
            <a:extLst>
              <a:ext uri="{FF2B5EF4-FFF2-40B4-BE49-F238E27FC236}">
                <a16:creationId xmlns:a16="http://schemas.microsoft.com/office/drawing/2014/main" id="{F6D2C8BE-B005-4013-A1C9-5329D4CDB75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63942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69EF8-F166-4AE7-8F05-3D07A3C0B8A9}"/>
              </a:ext>
            </a:extLst>
          </p:cNvPr>
          <p:cNvSpPr>
            <a:spLocks noGrp="1"/>
          </p:cNvSpPr>
          <p:nvPr>
            <p:ph type="title"/>
          </p:nvPr>
        </p:nvSpPr>
        <p:spPr/>
        <p:txBody>
          <a:bodyPr/>
          <a:lstStyle/>
          <a:p>
            <a:r>
              <a:rPr lang="en-US" dirty="0"/>
              <a:t>What is trail?</a:t>
            </a:r>
          </a:p>
        </p:txBody>
      </p:sp>
      <p:sp>
        <p:nvSpPr>
          <p:cNvPr id="3" name="Content Placeholder 2">
            <a:extLst>
              <a:ext uri="{FF2B5EF4-FFF2-40B4-BE49-F238E27FC236}">
                <a16:creationId xmlns:a16="http://schemas.microsoft.com/office/drawing/2014/main" id="{8035F682-BC0D-4BED-9857-2D9F900E5FEC}"/>
              </a:ext>
            </a:extLst>
          </p:cNvPr>
          <p:cNvSpPr>
            <a:spLocks noGrp="1"/>
          </p:cNvSpPr>
          <p:nvPr>
            <p:ph idx="1"/>
          </p:nvPr>
        </p:nvSpPr>
        <p:spPr/>
        <p:txBody>
          <a:bodyPr>
            <a:normAutofit fontScale="92500" lnSpcReduction="20000"/>
          </a:bodyPr>
          <a:lstStyle/>
          <a:p>
            <a:r>
              <a:rPr lang="en-US" dirty="0"/>
              <a:t>New acute lung injury (ALI)/acute respiratory distress syndrome (ARDS) occurring </a:t>
            </a:r>
            <a:r>
              <a:rPr lang="en-US" b="1" dirty="0"/>
              <a:t>during or within six hours </a:t>
            </a:r>
            <a:r>
              <a:rPr lang="en-US" dirty="0"/>
              <a:t>after </a:t>
            </a:r>
            <a:r>
              <a:rPr lang="en-US" b="1" dirty="0"/>
              <a:t>blood product administration</a:t>
            </a:r>
          </a:p>
          <a:p>
            <a:r>
              <a:rPr lang="en-US" dirty="0"/>
              <a:t>When a clear temporal relationship to an </a:t>
            </a:r>
            <a:r>
              <a:rPr lang="en-US" b="1" dirty="0"/>
              <a:t>alternative risk factor for ALI/ARDS coexists</a:t>
            </a:r>
            <a:r>
              <a:rPr lang="en-US" dirty="0"/>
              <a:t>, a formal diagnosis of TRALI cannot be made. In these circumstances, the diagnostic terminology to be used is either "</a:t>
            </a:r>
            <a:r>
              <a:rPr lang="en-US" b="1" dirty="0"/>
              <a:t>possible TRALI</a:t>
            </a:r>
            <a:r>
              <a:rPr lang="en-US" dirty="0"/>
              <a:t>" or the more recently endorsed term "</a:t>
            </a:r>
            <a:r>
              <a:rPr lang="en-US" b="1" dirty="0"/>
              <a:t>transfused ARDS</a:t>
            </a:r>
            <a:r>
              <a:rPr lang="en-US" dirty="0"/>
              <a:t>"</a:t>
            </a:r>
          </a:p>
        </p:txBody>
      </p:sp>
    </p:spTree>
    <p:extLst>
      <p:ext uri="{BB962C8B-B14F-4D97-AF65-F5344CB8AC3E}">
        <p14:creationId xmlns:p14="http://schemas.microsoft.com/office/powerpoint/2010/main" val="1154398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C1033-22C8-4B68-AD6B-4177F09F733C}"/>
              </a:ext>
            </a:extLst>
          </p:cNvPr>
          <p:cNvSpPr>
            <a:spLocks noGrp="1"/>
          </p:cNvSpPr>
          <p:nvPr>
            <p:ph type="title"/>
          </p:nvPr>
        </p:nvSpPr>
        <p:spPr/>
        <p:txBody>
          <a:bodyPr/>
          <a:lstStyle/>
          <a:p>
            <a:r>
              <a:rPr lang="en-US" dirty="0"/>
              <a:t>Transfusion-related acute lung injury</a:t>
            </a:r>
            <a:br>
              <a:rPr lang="en-US" dirty="0"/>
            </a:br>
            <a:r>
              <a:rPr lang="en-US" dirty="0" err="1"/>
              <a:t>dịch</a:t>
            </a:r>
            <a:r>
              <a:rPr lang="en-US" dirty="0"/>
              <a:t> </a:t>
            </a:r>
            <a:r>
              <a:rPr lang="en-US" dirty="0" err="1"/>
              <a:t>tể</a:t>
            </a:r>
            <a:endParaRPr lang="en-US" dirty="0"/>
          </a:p>
        </p:txBody>
      </p:sp>
      <p:sp>
        <p:nvSpPr>
          <p:cNvPr id="3" name="Content Placeholder 2">
            <a:extLst>
              <a:ext uri="{FF2B5EF4-FFF2-40B4-BE49-F238E27FC236}">
                <a16:creationId xmlns:a16="http://schemas.microsoft.com/office/drawing/2014/main" id="{D7850AC9-0110-45A9-8367-3DCE3A3FD461}"/>
              </a:ext>
            </a:extLst>
          </p:cNvPr>
          <p:cNvSpPr>
            <a:spLocks noGrp="1"/>
          </p:cNvSpPr>
          <p:nvPr>
            <p:ph idx="1"/>
          </p:nvPr>
        </p:nvSpPr>
        <p:spPr/>
        <p:txBody>
          <a:bodyPr/>
          <a:lstStyle/>
          <a:p>
            <a:r>
              <a:rPr lang="en-US" dirty="0" err="1"/>
              <a:t>Xảy</a:t>
            </a:r>
            <a:r>
              <a:rPr lang="en-US" dirty="0"/>
              <a:t> ra </a:t>
            </a:r>
            <a:r>
              <a:rPr lang="en-US" dirty="0" err="1"/>
              <a:t>lên</a:t>
            </a:r>
            <a:r>
              <a:rPr lang="en-US" dirty="0"/>
              <a:t> </a:t>
            </a:r>
            <a:r>
              <a:rPr lang="en-US" dirty="0" err="1"/>
              <a:t>tới</a:t>
            </a:r>
            <a:r>
              <a:rPr lang="en-US" dirty="0"/>
              <a:t> 15% BN </a:t>
            </a:r>
            <a:r>
              <a:rPr lang="en-US" dirty="0" err="1"/>
              <a:t>truyền</a:t>
            </a:r>
            <a:r>
              <a:rPr lang="en-US" dirty="0"/>
              <a:t> </a:t>
            </a:r>
            <a:r>
              <a:rPr lang="en-US" dirty="0" err="1"/>
              <a:t>máu</a:t>
            </a:r>
            <a:r>
              <a:rPr lang="en-US" dirty="0"/>
              <a:t>, </a:t>
            </a:r>
            <a:r>
              <a:rPr lang="en-US" dirty="0" err="1"/>
              <a:t>một</a:t>
            </a:r>
            <a:r>
              <a:rPr lang="en-US" dirty="0"/>
              <a:t> </a:t>
            </a:r>
            <a:r>
              <a:rPr lang="en-US" dirty="0" err="1"/>
              <a:t>vài</a:t>
            </a:r>
            <a:r>
              <a:rPr lang="en-US" dirty="0"/>
              <a:t> </a:t>
            </a:r>
            <a:r>
              <a:rPr lang="en-US" dirty="0" err="1"/>
              <a:t>báo</a:t>
            </a:r>
            <a:r>
              <a:rPr lang="en-US" dirty="0"/>
              <a:t> </a:t>
            </a:r>
            <a:r>
              <a:rPr lang="en-US" dirty="0" err="1"/>
              <a:t>cáo</a:t>
            </a:r>
            <a:r>
              <a:rPr lang="en-US" dirty="0"/>
              <a:t> </a:t>
            </a:r>
            <a:r>
              <a:rPr lang="en-US" dirty="0" err="1"/>
              <a:t>khác</a:t>
            </a:r>
            <a:r>
              <a:rPr lang="en-US" dirty="0"/>
              <a:t> </a:t>
            </a:r>
            <a:r>
              <a:rPr lang="en-US" dirty="0" err="1"/>
              <a:t>khoảng</a:t>
            </a:r>
            <a:r>
              <a:rPr lang="en-US" dirty="0"/>
              <a:t> 0.1%</a:t>
            </a:r>
          </a:p>
          <a:p>
            <a:r>
              <a:rPr lang="en-US" dirty="0" err="1"/>
              <a:t>Một</a:t>
            </a:r>
            <a:r>
              <a:rPr lang="en-US" dirty="0"/>
              <a:t> </a:t>
            </a:r>
            <a:r>
              <a:rPr lang="en-US" dirty="0" err="1"/>
              <a:t>vài</a:t>
            </a:r>
            <a:r>
              <a:rPr lang="en-US" dirty="0"/>
              <a:t> NC, </a:t>
            </a:r>
            <a:r>
              <a:rPr lang="en-US" dirty="0" err="1"/>
              <a:t>xuất</a:t>
            </a:r>
            <a:r>
              <a:rPr lang="en-US" dirty="0"/>
              <a:t> </a:t>
            </a:r>
            <a:r>
              <a:rPr lang="en-US" dirty="0" err="1"/>
              <a:t>độ</a:t>
            </a:r>
            <a:r>
              <a:rPr lang="en-US" dirty="0"/>
              <a:t> 1/7900 FFP, 1/432 đ</a:t>
            </a:r>
            <a:r>
              <a:rPr lang="vi-VN" dirty="0"/>
              <a:t>ơ</a:t>
            </a:r>
            <a:r>
              <a:rPr lang="en-US" dirty="0"/>
              <a:t>n </a:t>
            </a:r>
            <a:r>
              <a:rPr lang="en-US" dirty="0" err="1"/>
              <a:t>vị</a:t>
            </a:r>
            <a:r>
              <a:rPr lang="en-US" dirty="0"/>
              <a:t> </a:t>
            </a:r>
            <a:r>
              <a:rPr lang="en-US" dirty="0" err="1"/>
              <a:t>máu</a:t>
            </a:r>
            <a:r>
              <a:rPr lang="en-US" dirty="0"/>
              <a:t> </a:t>
            </a:r>
            <a:r>
              <a:rPr lang="en-US" dirty="0" err="1"/>
              <a:t>toàn</a:t>
            </a:r>
            <a:r>
              <a:rPr lang="en-US" dirty="0"/>
              <a:t> </a:t>
            </a:r>
            <a:r>
              <a:rPr lang="en-US" dirty="0" err="1"/>
              <a:t>phần</a:t>
            </a:r>
            <a:endParaRPr lang="en-US" dirty="0"/>
          </a:p>
          <a:p>
            <a:r>
              <a:rPr lang="en-US" dirty="0" err="1"/>
              <a:t>Phụ</a:t>
            </a:r>
            <a:r>
              <a:rPr lang="en-US" dirty="0"/>
              <a:t> </a:t>
            </a:r>
            <a:r>
              <a:rPr lang="en-US" dirty="0" err="1"/>
              <a:t>thuộc</a:t>
            </a:r>
            <a:r>
              <a:rPr lang="en-US" dirty="0"/>
              <a:t> </a:t>
            </a:r>
            <a:r>
              <a:rPr lang="en-US" dirty="0" err="1"/>
              <a:t>vào</a:t>
            </a:r>
            <a:r>
              <a:rPr lang="en-US" dirty="0"/>
              <a:t> </a:t>
            </a:r>
            <a:r>
              <a:rPr lang="en-US" dirty="0" err="1"/>
              <a:t>dân</a:t>
            </a:r>
            <a:r>
              <a:rPr lang="en-US" dirty="0"/>
              <a:t> </a:t>
            </a:r>
            <a:r>
              <a:rPr lang="en-US" dirty="0" err="1"/>
              <a:t>số</a:t>
            </a:r>
            <a:r>
              <a:rPr lang="en-US" dirty="0"/>
              <a:t>, cao h</a:t>
            </a:r>
            <a:r>
              <a:rPr lang="vi-VN" dirty="0"/>
              <a:t>ơ</a:t>
            </a:r>
            <a:r>
              <a:rPr lang="en-US" dirty="0"/>
              <a:t>n ở </a:t>
            </a:r>
            <a:r>
              <a:rPr lang="en-US" dirty="0" err="1"/>
              <a:t>nhóm</a:t>
            </a:r>
            <a:r>
              <a:rPr lang="en-US" dirty="0"/>
              <a:t> ng</a:t>
            </a:r>
            <a:r>
              <a:rPr lang="vi-VN" dirty="0"/>
              <a:t>ư</a:t>
            </a:r>
            <a:r>
              <a:rPr lang="en-US" dirty="0" err="1"/>
              <a:t>ời</a:t>
            </a:r>
            <a:r>
              <a:rPr lang="en-US" dirty="0"/>
              <a:t> </a:t>
            </a:r>
            <a:r>
              <a:rPr lang="en-US" dirty="0" err="1"/>
              <a:t>bị</a:t>
            </a:r>
            <a:r>
              <a:rPr lang="en-US" dirty="0"/>
              <a:t> </a:t>
            </a:r>
            <a:r>
              <a:rPr lang="en-US" dirty="0" err="1"/>
              <a:t>bệnh</a:t>
            </a:r>
            <a:endParaRPr lang="en-US" dirty="0"/>
          </a:p>
          <a:p>
            <a:r>
              <a:rPr lang="en-US" dirty="0" err="1"/>
              <a:t>Tử</a:t>
            </a:r>
            <a:r>
              <a:rPr lang="en-US" dirty="0"/>
              <a:t> </a:t>
            </a:r>
            <a:r>
              <a:rPr lang="en-US" dirty="0" err="1"/>
              <a:t>suất</a:t>
            </a:r>
            <a:r>
              <a:rPr lang="en-US" dirty="0"/>
              <a:t> 5-8%, </a:t>
            </a:r>
            <a:r>
              <a:rPr lang="en-US" dirty="0" err="1"/>
              <a:t>nhưng</a:t>
            </a:r>
            <a:r>
              <a:rPr lang="en-US" dirty="0"/>
              <a:t> </a:t>
            </a:r>
            <a:r>
              <a:rPr lang="en-US" dirty="0" err="1"/>
              <a:t>lên</a:t>
            </a:r>
            <a:r>
              <a:rPr lang="en-US" dirty="0"/>
              <a:t> </a:t>
            </a:r>
            <a:r>
              <a:rPr lang="en-US" dirty="0" err="1"/>
              <a:t>tới</a:t>
            </a:r>
            <a:r>
              <a:rPr lang="en-US" dirty="0"/>
              <a:t> 60% </a:t>
            </a:r>
            <a:r>
              <a:rPr lang="en-US" dirty="0" err="1"/>
              <a:t>những</a:t>
            </a:r>
            <a:r>
              <a:rPr lang="en-US" dirty="0"/>
              <a:t> BN </a:t>
            </a:r>
            <a:r>
              <a:rPr lang="en-US" dirty="0" err="1"/>
              <a:t>ốm</a:t>
            </a:r>
            <a:r>
              <a:rPr lang="en-US" dirty="0"/>
              <a:t> </a:t>
            </a:r>
            <a:r>
              <a:rPr lang="en-US" dirty="0" err="1"/>
              <a:t>chết</a:t>
            </a:r>
            <a:r>
              <a:rPr lang="en-US" dirty="0"/>
              <a:t> do TRALI</a:t>
            </a:r>
          </a:p>
        </p:txBody>
      </p:sp>
    </p:spTree>
    <p:extLst>
      <p:ext uri="{BB962C8B-B14F-4D97-AF65-F5344CB8AC3E}">
        <p14:creationId xmlns:p14="http://schemas.microsoft.com/office/powerpoint/2010/main" val="35584488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49420-3CF7-4E58-8F0A-0CB1D0ED97F4}"/>
              </a:ext>
            </a:extLst>
          </p:cNvPr>
          <p:cNvSpPr>
            <a:spLocks noGrp="1"/>
          </p:cNvSpPr>
          <p:nvPr>
            <p:ph type="title"/>
          </p:nvPr>
        </p:nvSpPr>
        <p:spPr>
          <a:xfrm>
            <a:off x="787650" y="0"/>
            <a:ext cx="10364451" cy="1596177"/>
          </a:xfrm>
        </p:spPr>
        <p:txBody>
          <a:bodyPr/>
          <a:lstStyle/>
          <a:p>
            <a:r>
              <a:rPr lang="en-US" dirty="0" err="1"/>
              <a:t>Dịch</a:t>
            </a:r>
            <a:r>
              <a:rPr lang="en-US" dirty="0"/>
              <a:t> </a:t>
            </a:r>
            <a:r>
              <a:rPr lang="en-US" dirty="0" err="1"/>
              <a:t>tễ</a:t>
            </a:r>
            <a:endParaRPr lang="en-US" dirty="0"/>
          </a:p>
        </p:txBody>
      </p:sp>
      <p:pic>
        <p:nvPicPr>
          <p:cNvPr id="4" name="Content Placeholder 3">
            <a:extLst>
              <a:ext uri="{FF2B5EF4-FFF2-40B4-BE49-F238E27FC236}">
                <a16:creationId xmlns:a16="http://schemas.microsoft.com/office/drawing/2014/main" id="{075C8700-D2FD-4135-A8F2-FC7DAF54EAB6}"/>
              </a:ext>
            </a:extLst>
          </p:cNvPr>
          <p:cNvPicPr>
            <a:picLocks noGrp="1" noChangeAspect="1"/>
          </p:cNvPicPr>
          <p:nvPr>
            <p:ph idx="1"/>
          </p:nvPr>
        </p:nvPicPr>
        <p:blipFill>
          <a:blip r:embed="rId3"/>
          <a:stretch>
            <a:fillRect/>
          </a:stretch>
        </p:blipFill>
        <p:spPr>
          <a:xfrm>
            <a:off x="2961348" y="1383823"/>
            <a:ext cx="6647675" cy="4559777"/>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84C0043A-6111-4776-97FC-E2CD36E05EF6}"/>
              </a:ext>
            </a:extLst>
          </p:cNvPr>
          <p:cNvSpPr txBox="1"/>
          <p:nvPr/>
        </p:nvSpPr>
        <p:spPr>
          <a:xfrm>
            <a:off x="7220607" y="6258910"/>
            <a:ext cx="4971393" cy="646331"/>
          </a:xfrm>
          <a:prstGeom prst="rect">
            <a:avLst/>
          </a:prstGeom>
          <a:noFill/>
        </p:spPr>
        <p:txBody>
          <a:bodyPr wrap="square" rtlCol="0">
            <a:spAutoFit/>
          </a:bodyPr>
          <a:lstStyle/>
          <a:p>
            <a:r>
              <a:rPr lang="en-US" dirty="0"/>
              <a:t>Dr. C </a:t>
            </a:r>
            <a:r>
              <a:rPr lang="en-US" dirty="0" err="1"/>
              <a:t>Chapmanon</a:t>
            </a:r>
            <a:r>
              <a:rPr lang="en-US" dirty="0"/>
              <a:t> behalf of SHOTUK (http://www.shotuk.org).Reproduced with permission</a:t>
            </a:r>
          </a:p>
        </p:txBody>
      </p:sp>
    </p:spTree>
    <p:extLst>
      <p:ext uri="{BB962C8B-B14F-4D97-AF65-F5344CB8AC3E}">
        <p14:creationId xmlns:p14="http://schemas.microsoft.com/office/powerpoint/2010/main" val="7638157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F83F5-EC71-442D-BF0E-EA6D5BEF6145}"/>
              </a:ext>
            </a:extLst>
          </p:cNvPr>
          <p:cNvSpPr>
            <a:spLocks noGrp="1"/>
          </p:cNvSpPr>
          <p:nvPr>
            <p:ph type="title"/>
          </p:nvPr>
        </p:nvSpPr>
        <p:spPr/>
        <p:txBody>
          <a:bodyPr/>
          <a:lstStyle/>
          <a:p>
            <a:r>
              <a:rPr lang="en-US" dirty="0"/>
              <a:t>Transfusion-related acute lung injury- YTNC</a:t>
            </a:r>
          </a:p>
        </p:txBody>
      </p:sp>
      <p:sp>
        <p:nvSpPr>
          <p:cNvPr id="3" name="Content Placeholder 2">
            <a:extLst>
              <a:ext uri="{FF2B5EF4-FFF2-40B4-BE49-F238E27FC236}">
                <a16:creationId xmlns:a16="http://schemas.microsoft.com/office/drawing/2014/main" id="{1C23DC50-63A6-4332-B79A-AD07D8DF5181}"/>
              </a:ext>
            </a:extLst>
          </p:cNvPr>
          <p:cNvSpPr>
            <a:spLocks noGrp="1"/>
          </p:cNvSpPr>
          <p:nvPr>
            <p:ph idx="1"/>
          </p:nvPr>
        </p:nvSpPr>
        <p:spPr/>
        <p:txBody>
          <a:bodyPr>
            <a:normAutofit/>
          </a:bodyPr>
          <a:lstStyle/>
          <a:p>
            <a:pPr lvl="1">
              <a:buFont typeface="Wingdings" panose="05000000000000000000" pitchFamily="2" charset="2"/>
              <a:buChar char="Ø"/>
            </a:pPr>
            <a:r>
              <a:rPr lang="en-US" dirty="0"/>
              <a:t>BN: </a:t>
            </a:r>
            <a:r>
              <a:rPr lang="en-US" dirty="0" err="1"/>
              <a:t>bệnh</a:t>
            </a:r>
            <a:r>
              <a:rPr lang="en-US" dirty="0"/>
              <a:t> </a:t>
            </a:r>
            <a:r>
              <a:rPr lang="en-US" dirty="0" err="1"/>
              <a:t>gan</a:t>
            </a:r>
            <a:r>
              <a:rPr lang="en-US" dirty="0"/>
              <a:t> </a:t>
            </a:r>
            <a:r>
              <a:rPr lang="en-US" dirty="0" err="1"/>
              <a:t>giai</a:t>
            </a:r>
            <a:r>
              <a:rPr lang="en-US" dirty="0"/>
              <a:t> </a:t>
            </a:r>
            <a:r>
              <a:rPr lang="en-US" dirty="0" err="1"/>
              <a:t>đoạn</a:t>
            </a:r>
            <a:r>
              <a:rPr lang="en-US" dirty="0"/>
              <a:t> </a:t>
            </a:r>
            <a:r>
              <a:rPr lang="en-US" dirty="0" err="1"/>
              <a:t>cuối</a:t>
            </a:r>
            <a:r>
              <a:rPr lang="en-US" dirty="0"/>
              <a:t>, </a:t>
            </a:r>
            <a:r>
              <a:rPr lang="en-US" dirty="0" err="1"/>
              <a:t>bắc</a:t>
            </a:r>
            <a:r>
              <a:rPr lang="en-US" dirty="0"/>
              <a:t> </a:t>
            </a:r>
            <a:r>
              <a:rPr lang="en-US" dirty="0" err="1"/>
              <a:t>cầu</a:t>
            </a:r>
            <a:r>
              <a:rPr lang="en-US" dirty="0"/>
              <a:t> </a:t>
            </a:r>
            <a:r>
              <a:rPr lang="en-US" dirty="0" err="1"/>
              <a:t>động</a:t>
            </a:r>
            <a:r>
              <a:rPr lang="en-US" dirty="0"/>
              <a:t> </a:t>
            </a:r>
            <a:r>
              <a:rPr lang="en-US" dirty="0" err="1"/>
              <a:t>mạch</a:t>
            </a:r>
            <a:r>
              <a:rPr lang="en-US" dirty="0"/>
              <a:t> </a:t>
            </a:r>
            <a:r>
              <a:rPr lang="en-US" dirty="0" err="1"/>
              <a:t>vành</a:t>
            </a:r>
            <a:r>
              <a:rPr lang="en-US" dirty="0"/>
              <a:t>, </a:t>
            </a:r>
            <a:r>
              <a:rPr lang="en-US" dirty="0" err="1"/>
              <a:t>bệnh</a:t>
            </a:r>
            <a:r>
              <a:rPr lang="en-US" dirty="0"/>
              <a:t> </a:t>
            </a:r>
            <a:r>
              <a:rPr lang="en-US" dirty="0" err="1"/>
              <a:t>lý</a:t>
            </a:r>
            <a:r>
              <a:rPr lang="en-US" dirty="0"/>
              <a:t> </a:t>
            </a:r>
            <a:r>
              <a:rPr lang="en-US" dirty="0" err="1"/>
              <a:t>ác</a:t>
            </a:r>
            <a:r>
              <a:rPr lang="en-US" dirty="0"/>
              <a:t> </a:t>
            </a:r>
            <a:r>
              <a:rPr lang="en-US" dirty="0" err="1"/>
              <a:t>tính</a:t>
            </a:r>
            <a:r>
              <a:rPr lang="en-US" dirty="0"/>
              <a:t> </a:t>
            </a:r>
            <a:r>
              <a:rPr lang="en-US" dirty="0" err="1"/>
              <a:t>huyết</a:t>
            </a:r>
            <a:r>
              <a:rPr lang="en-US" dirty="0"/>
              <a:t> </a:t>
            </a:r>
            <a:r>
              <a:rPr lang="en-US" dirty="0" err="1"/>
              <a:t>học</a:t>
            </a:r>
            <a:r>
              <a:rPr lang="en-US" dirty="0"/>
              <a:t>, </a:t>
            </a:r>
            <a:r>
              <a:rPr lang="en-US" dirty="0" err="1"/>
              <a:t>truyền</a:t>
            </a:r>
            <a:r>
              <a:rPr lang="en-US" dirty="0"/>
              <a:t> </a:t>
            </a:r>
            <a:r>
              <a:rPr lang="en-US" dirty="0" err="1"/>
              <a:t>máu</a:t>
            </a:r>
            <a:r>
              <a:rPr lang="en-US" dirty="0"/>
              <a:t> </a:t>
            </a:r>
            <a:r>
              <a:rPr lang="en-US" dirty="0" err="1"/>
              <a:t>khối</a:t>
            </a:r>
            <a:r>
              <a:rPr lang="en-US" dirty="0"/>
              <a:t> l</a:t>
            </a:r>
            <a:r>
              <a:rPr lang="vi-VN" dirty="0"/>
              <a:t>ư</a:t>
            </a:r>
            <a:r>
              <a:rPr lang="en-US" dirty="0" err="1"/>
              <a:t>ợng</a:t>
            </a:r>
            <a:r>
              <a:rPr lang="en-US" dirty="0"/>
              <a:t> </a:t>
            </a:r>
            <a:r>
              <a:rPr lang="en-US" dirty="0" err="1"/>
              <a:t>lớn</a:t>
            </a:r>
            <a:r>
              <a:rPr lang="en-US" dirty="0"/>
              <a:t>, </a:t>
            </a:r>
            <a:r>
              <a:rPr lang="en-US" dirty="0" err="1"/>
              <a:t>thông</a:t>
            </a:r>
            <a:r>
              <a:rPr lang="en-US" dirty="0"/>
              <a:t> </a:t>
            </a:r>
            <a:r>
              <a:rPr lang="en-US" dirty="0" err="1"/>
              <a:t>khí</a:t>
            </a:r>
            <a:r>
              <a:rPr lang="en-US" dirty="0"/>
              <a:t> c</a:t>
            </a:r>
            <a:r>
              <a:rPr lang="vi-VN" dirty="0"/>
              <a:t>ơ</a:t>
            </a:r>
            <a:r>
              <a:rPr lang="en-US" dirty="0"/>
              <a:t> </a:t>
            </a:r>
            <a:r>
              <a:rPr lang="en-US" dirty="0" err="1"/>
              <a:t>học</a:t>
            </a:r>
            <a:r>
              <a:rPr lang="en-US" dirty="0"/>
              <a:t>, </a:t>
            </a:r>
            <a:r>
              <a:rPr lang="en-US" dirty="0" err="1"/>
              <a:t>nhiễm</a:t>
            </a:r>
            <a:r>
              <a:rPr lang="en-US" dirty="0"/>
              <a:t> </a:t>
            </a:r>
            <a:r>
              <a:rPr lang="en-US" dirty="0" err="1"/>
              <a:t>trùng</a:t>
            </a:r>
            <a:r>
              <a:rPr lang="en-US" dirty="0"/>
              <a:t> </a:t>
            </a:r>
            <a:r>
              <a:rPr lang="en-US" dirty="0" err="1"/>
              <a:t>huyết</a:t>
            </a:r>
            <a:r>
              <a:rPr lang="en-US" dirty="0"/>
              <a:t>, </a:t>
            </a:r>
            <a:r>
              <a:rPr lang="en-US" dirty="0" err="1"/>
              <a:t>tiêu</a:t>
            </a:r>
            <a:r>
              <a:rPr lang="en-US" dirty="0"/>
              <a:t> </a:t>
            </a:r>
            <a:r>
              <a:rPr lang="en-US" dirty="0" err="1"/>
              <a:t>thụ</a:t>
            </a:r>
            <a:r>
              <a:rPr lang="en-US" dirty="0"/>
              <a:t> l</a:t>
            </a:r>
            <a:r>
              <a:rPr lang="vi-VN" dirty="0"/>
              <a:t>ư</a:t>
            </a:r>
            <a:r>
              <a:rPr lang="en-US" dirty="0" err="1"/>
              <a:t>ợng</a:t>
            </a:r>
            <a:r>
              <a:rPr lang="en-US" dirty="0"/>
              <a:t> </a:t>
            </a:r>
            <a:r>
              <a:rPr lang="en-US" dirty="0" err="1"/>
              <a:t>lớn</a:t>
            </a:r>
            <a:r>
              <a:rPr lang="en-US" dirty="0"/>
              <a:t> alcohol.</a:t>
            </a:r>
          </a:p>
          <a:p>
            <a:pPr lvl="1">
              <a:buFont typeface="Wingdings" panose="05000000000000000000" pitchFamily="2" charset="2"/>
              <a:buChar char="Ø"/>
            </a:pPr>
            <a:r>
              <a:rPr lang="en-US" dirty="0" err="1"/>
              <a:t>Yếu</a:t>
            </a:r>
            <a:r>
              <a:rPr lang="en-US" dirty="0"/>
              <a:t> </a:t>
            </a:r>
            <a:r>
              <a:rPr lang="en-US" dirty="0" err="1"/>
              <a:t>tố</a:t>
            </a:r>
            <a:r>
              <a:rPr lang="en-US" dirty="0"/>
              <a:t> </a:t>
            </a:r>
            <a:r>
              <a:rPr lang="en-US" dirty="0" err="1"/>
              <a:t>liên</a:t>
            </a:r>
            <a:r>
              <a:rPr lang="en-US" dirty="0"/>
              <a:t> </a:t>
            </a:r>
            <a:r>
              <a:rPr lang="en-US" dirty="0" err="1"/>
              <a:t>quan</a:t>
            </a:r>
            <a:r>
              <a:rPr lang="en-US" dirty="0"/>
              <a:t> </a:t>
            </a:r>
            <a:r>
              <a:rPr lang="en-US" dirty="0" err="1"/>
              <a:t>tới</a:t>
            </a:r>
            <a:r>
              <a:rPr lang="en-US" dirty="0"/>
              <a:t> </a:t>
            </a:r>
            <a:r>
              <a:rPr lang="en-US" dirty="0" err="1"/>
              <a:t>truyền</a:t>
            </a:r>
            <a:r>
              <a:rPr lang="en-US" dirty="0"/>
              <a:t> </a:t>
            </a:r>
            <a:r>
              <a:rPr lang="en-US" dirty="0" err="1"/>
              <a:t>máu</a:t>
            </a:r>
            <a:r>
              <a:rPr lang="en-US" dirty="0"/>
              <a:t>: plasma </a:t>
            </a:r>
            <a:r>
              <a:rPr lang="en-US" dirty="0" err="1"/>
              <a:t>từ</a:t>
            </a:r>
            <a:r>
              <a:rPr lang="en-US" dirty="0"/>
              <a:t> ng</a:t>
            </a:r>
            <a:r>
              <a:rPr lang="vi-VN" dirty="0"/>
              <a:t>ư</a:t>
            </a:r>
            <a:r>
              <a:rPr lang="en-US" dirty="0" err="1"/>
              <a:t>ời</a:t>
            </a:r>
            <a:r>
              <a:rPr lang="en-US" dirty="0"/>
              <a:t> </a:t>
            </a:r>
            <a:r>
              <a:rPr lang="en-US" dirty="0" err="1"/>
              <a:t>cho</a:t>
            </a:r>
            <a:r>
              <a:rPr lang="en-US" dirty="0"/>
              <a:t> </a:t>
            </a:r>
            <a:r>
              <a:rPr lang="en-US" dirty="0" err="1"/>
              <a:t>là</a:t>
            </a:r>
            <a:r>
              <a:rPr lang="en-US" dirty="0"/>
              <a:t> </a:t>
            </a:r>
            <a:r>
              <a:rPr lang="en-US" dirty="0" err="1"/>
              <a:t>nữ</a:t>
            </a:r>
            <a:r>
              <a:rPr lang="en-US" dirty="0"/>
              <a:t> </a:t>
            </a:r>
            <a:r>
              <a:rPr lang="en-US" dirty="0" err="1"/>
              <a:t>giới</a:t>
            </a:r>
            <a:r>
              <a:rPr lang="en-US" dirty="0"/>
              <a:t>, </a:t>
            </a:r>
            <a:r>
              <a:rPr lang="en-US" dirty="0" err="1"/>
              <a:t>truyền</a:t>
            </a:r>
            <a:r>
              <a:rPr lang="en-US" dirty="0"/>
              <a:t> </a:t>
            </a:r>
            <a:r>
              <a:rPr lang="en-US" dirty="0" err="1"/>
              <a:t>số</a:t>
            </a:r>
            <a:r>
              <a:rPr lang="en-US" dirty="0"/>
              <a:t> l</a:t>
            </a:r>
            <a:r>
              <a:rPr lang="vi-VN" dirty="0"/>
              <a:t>ư</a:t>
            </a:r>
            <a:r>
              <a:rPr lang="en-US" dirty="0" err="1"/>
              <a:t>ợng</a:t>
            </a:r>
            <a:r>
              <a:rPr lang="en-US" dirty="0"/>
              <a:t> </a:t>
            </a:r>
            <a:r>
              <a:rPr lang="en-US" dirty="0" err="1"/>
              <a:t>lớn</a:t>
            </a:r>
            <a:r>
              <a:rPr lang="en-US" dirty="0"/>
              <a:t>, </a:t>
            </a:r>
            <a:r>
              <a:rPr lang="en-US" dirty="0" err="1"/>
              <a:t>truyền</a:t>
            </a:r>
            <a:r>
              <a:rPr lang="en-US" dirty="0"/>
              <a:t> </a:t>
            </a:r>
            <a:r>
              <a:rPr lang="en-US" dirty="0" err="1"/>
              <a:t>sản</a:t>
            </a:r>
            <a:r>
              <a:rPr lang="en-US" dirty="0"/>
              <a:t> </a:t>
            </a:r>
            <a:r>
              <a:rPr lang="en-US" dirty="0" err="1"/>
              <a:t>phẩm</a:t>
            </a:r>
            <a:r>
              <a:rPr lang="en-US" dirty="0"/>
              <a:t> </a:t>
            </a:r>
            <a:r>
              <a:rPr lang="en-US" dirty="0" err="1"/>
              <a:t>chứa</a:t>
            </a:r>
            <a:r>
              <a:rPr lang="en-US" dirty="0"/>
              <a:t> </a:t>
            </a:r>
            <a:r>
              <a:rPr lang="en-US" dirty="0" err="1"/>
              <a:t>nhiều</a:t>
            </a:r>
            <a:r>
              <a:rPr lang="en-US" dirty="0"/>
              <a:t> plasma, </a:t>
            </a:r>
            <a:r>
              <a:rPr lang="en-US" dirty="0" err="1"/>
              <a:t>kháng</a:t>
            </a:r>
            <a:r>
              <a:rPr lang="en-US" dirty="0"/>
              <a:t> </a:t>
            </a:r>
            <a:r>
              <a:rPr lang="en-US" dirty="0" err="1"/>
              <a:t>thể</a:t>
            </a:r>
            <a:r>
              <a:rPr lang="en-US" dirty="0"/>
              <a:t> </a:t>
            </a:r>
            <a:r>
              <a:rPr lang="en-US" dirty="0" err="1"/>
              <a:t>chống</a:t>
            </a:r>
            <a:r>
              <a:rPr lang="en-US" dirty="0"/>
              <a:t> KN neutrophil ng</a:t>
            </a:r>
            <a:r>
              <a:rPr lang="vi-VN" dirty="0"/>
              <a:t>ư</a:t>
            </a:r>
            <a:r>
              <a:rPr lang="en-US" dirty="0" err="1"/>
              <a:t>ời</a:t>
            </a:r>
            <a:r>
              <a:rPr lang="en-US" dirty="0"/>
              <a:t>. </a:t>
            </a:r>
          </a:p>
        </p:txBody>
      </p:sp>
    </p:spTree>
    <p:extLst>
      <p:ext uri="{BB962C8B-B14F-4D97-AF65-F5344CB8AC3E}">
        <p14:creationId xmlns:p14="http://schemas.microsoft.com/office/powerpoint/2010/main" val="24155363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F8E9D-B155-4D61-92EF-F2B0305DD51A}"/>
              </a:ext>
            </a:extLst>
          </p:cNvPr>
          <p:cNvSpPr>
            <a:spLocks noGrp="1"/>
          </p:cNvSpPr>
          <p:nvPr>
            <p:ph type="title"/>
          </p:nvPr>
        </p:nvSpPr>
        <p:spPr/>
        <p:txBody>
          <a:bodyPr/>
          <a:lstStyle/>
          <a:p>
            <a:r>
              <a:rPr lang="en-US" dirty="0"/>
              <a:t>C</a:t>
            </a:r>
            <a:r>
              <a:rPr lang="vi-VN" dirty="0"/>
              <a:t>ơ</a:t>
            </a:r>
            <a:r>
              <a:rPr lang="en-US" dirty="0"/>
              <a:t> </a:t>
            </a:r>
            <a:r>
              <a:rPr lang="en-US" dirty="0" err="1"/>
              <a:t>chế</a:t>
            </a:r>
            <a:r>
              <a:rPr lang="en-US" dirty="0"/>
              <a:t> </a:t>
            </a:r>
            <a:r>
              <a:rPr lang="en-US" dirty="0" err="1"/>
              <a:t>bệnh</a:t>
            </a:r>
            <a:r>
              <a:rPr lang="en-US" dirty="0"/>
              <a:t> </a:t>
            </a:r>
            <a:r>
              <a:rPr lang="en-US" dirty="0" err="1"/>
              <a:t>sinh</a:t>
            </a:r>
            <a:endParaRPr lang="en-US" dirty="0"/>
          </a:p>
        </p:txBody>
      </p:sp>
      <p:sp>
        <p:nvSpPr>
          <p:cNvPr id="3" name="Content Placeholder 2">
            <a:extLst>
              <a:ext uri="{FF2B5EF4-FFF2-40B4-BE49-F238E27FC236}">
                <a16:creationId xmlns:a16="http://schemas.microsoft.com/office/drawing/2014/main" id="{9EF4C62F-3FC8-46D5-9382-BE82D569F4D9}"/>
              </a:ext>
            </a:extLst>
          </p:cNvPr>
          <p:cNvSpPr>
            <a:spLocks noGrp="1"/>
          </p:cNvSpPr>
          <p:nvPr>
            <p:ph idx="1"/>
          </p:nvPr>
        </p:nvSpPr>
        <p:spPr/>
        <p:txBody>
          <a:bodyPr>
            <a:normAutofit fontScale="77500" lnSpcReduction="20000"/>
          </a:bodyPr>
          <a:lstStyle/>
          <a:p>
            <a:r>
              <a:rPr lang="en-US" b="1" dirty="0"/>
              <a:t>Two-hit theory: </a:t>
            </a:r>
          </a:p>
          <a:p>
            <a:pPr lvl="1"/>
            <a:r>
              <a:rPr lang="en-US" dirty="0"/>
              <a:t>The first hit: neutrophil sequestration and priming in the pulmonary endothelium (Endothelial cells)  which precedes transfusion. </a:t>
            </a:r>
          </a:p>
          <a:p>
            <a:pPr lvl="1"/>
            <a:r>
              <a:rPr lang="en-US" dirty="0"/>
              <a:t>The second hit:  is caused by activation of the endothelium and neutrophils by mediators in the transfused </a:t>
            </a:r>
            <a:r>
              <a:rPr lang="en-US" dirty="0" err="1"/>
              <a:t>blood</a:t>
            </a:r>
            <a:r>
              <a:rPr lang="en-US" dirty="0" err="1">
                <a:sym typeface="Wingdings" panose="05000000000000000000" pitchFamily="2" charset="2"/>
              </a:rPr>
              <a:t></a:t>
            </a:r>
            <a:r>
              <a:rPr lang="en-US" dirty="0" err="1"/>
              <a:t>capillary</a:t>
            </a:r>
            <a:r>
              <a:rPr lang="en-US" dirty="0"/>
              <a:t> leakage and pulmonary edema</a:t>
            </a:r>
          </a:p>
          <a:p>
            <a:r>
              <a:rPr lang="en-US" b="1" dirty="0"/>
              <a:t>Threshold model</a:t>
            </a:r>
            <a:r>
              <a:rPr lang="en-US" dirty="0"/>
              <a:t>: TRALI can occur when the second hit is so strong that an initial priming event is not needed. In other words, a large quantity of antibody (second hit) can cause TRALI in a recipient with no previous predisposition, such as in healthy individuals.</a:t>
            </a:r>
          </a:p>
        </p:txBody>
      </p:sp>
    </p:spTree>
    <p:extLst>
      <p:ext uri="{BB962C8B-B14F-4D97-AF65-F5344CB8AC3E}">
        <p14:creationId xmlns:p14="http://schemas.microsoft.com/office/powerpoint/2010/main" val="861409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E8F65-1B6E-459A-A064-AEF349036638}"/>
              </a:ext>
            </a:extLst>
          </p:cNvPr>
          <p:cNvSpPr>
            <a:spLocks noGrp="1"/>
          </p:cNvSpPr>
          <p:nvPr>
            <p:ph type="title"/>
          </p:nvPr>
        </p:nvSpPr>
        <p:spPr/>
        <p:txBody>
          <a:bodyPr/>
          <a:lstStyle/>
          <a:p>
            <a:r>
              <a:rPr lang="en-US" dirty="0"/>
              <a:t>Two-hit theory</a:t>
            </a:r>
          </a:p>
        </p:txBody>
      </p:sp>
      <p:pic>
        <p:nvPicPr>
          <p:cNvPr id="4" name="Content Placeholder 3">
            <a:extLst>
              <a:ext uri="{FF2B5EF4-FFF2-40B4-BE49-F238E27FC236}">
                <a16:creationId xmlns:a16="http://schemas.microsoft.com/office/drawing/2014/main" id="{E23C3AEE-93C1-48CA-AE11-50FE2FD623F4}"/>
              </a:ext>
            </a:extLst>
          </p:cNvPr>
          <p:cNvPicPr>
            <a:picLocks noGrp="1" noChangeAspect="1"/>
          </p:cNvPicPr>
          <p:nvPr>
            <p:ph idx="1"/>
          </p:nvPr>
        </p:nvPicPr>
        <p:blipFill>
          <a:blip r:embed="rId2"/>
          <a:stretch>
            <a:fillRect/>
          </a:stretch>
        </p:blipFill>
        <p:spPr>
          <a:xfrm>
            <a:off x="1910256" y="1815332"/>
            <a:ext cx="8371487" cy="4607204"/>
          </a:xfrm>
          <a:prstGeom prst="rect">
            <a:avLst/>
          </a:prstGeom>
        </p:spPr>
      </p:pic>
    </p:spTree>
    <p:extLst>
      <p:ext uri="{BB962C8B-B14F-4D97-AF65-F5344CB8AC3E}">
        <p14:creationId xmlns:p14="http://schemas.microsoft.com/office/powerpoint/2010/main" val="15619876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F4215-CF50-4888-B2D8-DA0968A7D11F}"/>
              </a:ext>
            </a:extLst>
          </p:cNvPr>
          <p:cNvSpPr>
            <a:spLocks noGrp="1"/>
          </p:cNvSpPr>
          <p:nvPr>
            <p:ph type="title"/>
          </p:nvPr>
        </p:nvSpPr>
        <p:spPr>
          <a:xfrm>
            <a:off x="823811" y="-305174"/>
            <a:ext cx="10364451" cy="1596177"/>
          </a:xfrm>
        </p:spPr>
        <p:txBody>
          <a:bodyPr/>
          <a:lstStyle/>
          <a:p>
            <a:endParaRPr lang="en-US" dirty="0"/>
          </a:p>
        </p:txBody>
      </p:sp>
      <p:pic>
        <p:nvPicPr>
          <p:cNvPr id="9" name="Content Placeholder 8">
            <a:extLst>
              <a:ext uri="{FF2B5EF4-FFF2-40B4-BE49-F238E27FC236}">
                <a16:creationId xmlns:a16="http://schemas.microsoft.com/office/drawing/2014/main" id="{E175DA8B-09E6-4A2F-BF7A-28F63021E60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3811" y="881099"/>
            <a:ext cx="10184524" cy="5847115"/>
          </a:xfrm>
        </p:spPr>
      </p:pic>
    </p:spTree>
    <p:extLst>
      <p:ext uri="{BB962C8B-B14F-4D97-AF65-F5344CB8AC3E}">
        <p14:creationId xmlns:p14="http://schemas.microsoft.com/office/powerpoint/2010/main" val="1745185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FF059-1676-4B59-AB36-5AC32ACC6C85}"/>
              </a:ext>
            </a:extLst>
          </p:cNvPr>
          <p:cNvSpPr>
            <a:spLocks noGrp="1"/>
          </p:cNvSpPr>
          <p:nvPr>
            <p:ph type="title"/>
          </p:nvPr>
        </p:nvSpPr>
        <p:spPr/>
        <p:txBody>
          <a:bodyPr/>
          <a:lstStyle/>
          <a:p>
            <a:r>
              <a:rPr lang="en-US" dirty="0" err="1"/>
              <a:t>Biến</a:t>
            </a:r>
            <a:r>
              <a:rPr lang="en-US" dirty="0"/>
              <a:t> </a:t>
            </a:r>
            <a:r>
              <a:rPr lang="en-US" dirty="0" err="1"/>
              <a:t>chứng</a:t>
            </a:r>
            <a:r>
              <a:rPr lang="en-US" dirty="0"/>
              <a:t> </a:t>
            </a:r>
            <a:r>
              <a:rPr lang="en-US" dirty="0" err="1"/>
              <a:t>truyền</a:t>
            </a:r>
            <a:r>
              <a:rPr lang="en-US" dirty="0"/>
              <a:t> </a:t>
            </a:r>
            <a:r>
              <a:rPr lang="en-US" dirty="0" err="1"/>
              <a:t>máu</a:t>
            </a:r>
            <a:endParaRPr lang="en-US" dirty="0"/>
          </a:p>
        </p:txBody>
      </p:sp>
      <p:sp>
        <p:nvSpPr>
          <p:cNvPr id="3" name="Content Placeholder 2">
            <a:extLst>
              <a:ext uri="{FF2B5EF4-FFF2-40B4-BE49-F238E27FC236}">
                <a16:creationId xmlns:a16="http://schemas.microsoft.com/office/drawing/2014/main" id="{89C68DBE-7383-4094-BD7A-DF728F431A2F}"/>
              </a:ext>
            </a:extLst>
          </p:cNvPr>
          <p:cNvSpPr>
            <a:spLocks noGrp="1"/>
          </p:cNvSpPr>
          <p:nvPr>
            <p:ph idx="1"/>
          </p:nvPr>
        </p:nvSpPr>
        <p:spPr/>
        <p:txBody>
          <a:bodyPr>
            <a:normAutofit fontScale="62500" lnSpcReduction="20000"/>
          </a:bodyPr>
          <a:lstStyle/>
          <a:p>
            <a:r>
              <a:rPr lang="en-US" dirty="0" err="1"/>
              <a:t>Quá</a:t>
            </a:r>
            <a:r>
              <a:rPr lang="en-US" dirty="0"/>
              <a:t> </a:t>
            </a:r>
            <a:r>
              <a:rPr lang="en-US" dirty="0" err="1"/>
              <a:t>tải</a:t>
            </a:r>
            <a:r>
              <a:rPr lang="en-US" dirty="0"/>
              <a:t> </a:t>
            </a:r>
            <a:r>
              <a:rPr lang="en-US" dirty="0" err="1"/>
              <a:t>tuần</a:t>
            </a:r>
            <a:r>
              <a:rPr lang="en-US" dirty="0"/>
              <a:t> </a:t>
            </a:r>
            <a:r>
              <a:rPr lang="en-US" dirty="0" err="1"/>
              <a:t>hoàn</a:t>
            </a:r>
            <a:r>
              <a:rPr lang="en-US" dirty="0"/>
              <a:t>: TACO (Transfusion-associated circulatory overload )</a:t>
            </a:r>
          </a:p>
          <a:p>
            <a:r>
              <a:rPr lang="en-US" dirty="0" err="1"/>
              <a:t>Độc</a:t>
            </a:r>
            <a:r>
              <a:rPr lang="en-US" dirty="0"/>
              <a:t> </a:t>
            </a:r>
            <a:r>
              <a:rPr lang="en-US" dirty="0" err="1"/>
              <a:t>tính</a:t>
            </a:r>
            <a:r>
              <a:rPr lang="en-US" dirty="0"/>
              <a:t> </a:t>
            </a:r>
            <a:r>
              <a:rPr lang="en-US" dirty="0" err="1"/>
              <a:t>liên</a:t>
            </a:r>
            <a:r>
              <a:rPr lang="en-US" dirty="0"/>
              <a:t> </a:t>
            </a:r>
            <a:r>
              <a:rPr lang="en-US" dirty="0" err="1"/>
              <a:t>quan</a:t>
            </a:r>
            <a:r>
              <a:rPr lang="en-US" dirty="0"/>
              <a:t> </a:t>
            </a:r>
            <a:r>
              <a:rPr lang="en-US" dirty="0" err="1"/>
              <a:t>tới</a:t>
            </a:r>
            <a:r>
              <a:rPr lang="en-US" dirty="0"/>
              <a:t> </a:t>
            </a:r>
            <a:r>
              <a:rPr lang="en-US" dirty="0" err="1"/>
              <a:t>chuyển</a:t>
            </a:r>
            <a:r>
              <a:rPr lang="en-US" dirty="0"/>
              <a:t> </a:t>
            </a:r>
            <a:r>
              <a:rPr lang="en-US" dirty="0" err="1"/>
              <a:t>hóa</a:t>
            </a:r>
            <a:endParaRPr lang="en-US" dirty="0"/>
          </a:p>
          <a:p>
            <a:pPr lvl="1"/>
            <a:r>
              <a:rPr lang="en-US" dirty="0" err="1"/>
              <a:t>Hạ</a:t>
            </a:r>
            <a:r>
              <a:rPr lang="en-US" dirty="0"/>
              <a:t> </a:t>
            </a:r>
            <a:r>
              <a:rPr lang="en-US" dirty="0" err="1"/>
              <a:t>calci</a:t>
            </a:r>
            <a:r>
              <a:rPr lang="en-US" dirty="0"/>
              <a:t> </a:t>
            </a:r>
            <a:r>
              <a:rPr lang="en-US" dirty="0" err="1"/>
              <a:t>máu</a:t>
            </a:r>
            <a:r>
              <a:rPr lang="en-US" dirty="0"/>
              <a:t> </a:t>
            </a:r>
            <a:r>
              <a:rPr lang="en-US" dirty="0" err="1"/>
              <a:t>hoặc</a:t>
            </a:r>
            <a:r>
              <a:rPr lang="en-US" dirty="0"/>
              <a:t> </a:t>
            </a:r>
            <a:r>
              <a:rPr lang="en-US" dirty="0" err="1"/>
              <a:t>hạ</a:t>
            </a:r>
            <a:r>
              <a:rPr lang="en-US" dirty="0"/>
              <a:t> đ</a:t>
            </a:r>
            <a:r>
              <a:rPr lang="vi-VN" dirty="0"/>
              <a:t>ư</a:t>
            </a:r>
            <a:r>
              <a:rPr lang="en-US" dirty="0" err="1"/>
              <a:t>ờng</a:t>
            </a:r>
            <a:r>
              <a:rPr lang="en-US" dirty="0"/>
              <a:t> </a:t>
            </a:r>
            <a:r>
              <a:rPr lang="en-US" dirty="0" err="1"/>
              <a:t>huyết</a:t>
            </a:r>
            <a:r>
              <a:rPr lang="en-US" dirty="0"/>
              <a:t>: citrate </a:t>
            </a:r>
            <a:r>
              <a:rPr lang="en-US" dirty="0" err="1"/>
              <a:t>trong</a:t>
            </a:r>
            <a:r>
              <a:rPr lang="en-US" dirty="0"/>
              <a:t> dd </a:t>
            </a:r>
            <a:r>
              <a:rPr lang="en-US" dirty="0" err="1"/>
              <a:t>bảo</a:t>
            </a:r>
            <a:r>
              <a:rPr lang="en-US" dirty="0"/>
              <a:t> </a:t>
            </a:r>
            <a:r>
              <a:rPr lang="en-US" dirty="0" err="1"/>
              <a:t>quản</a:t>
            </a:r>
            <a:endParaRPr lang="en-US" dirty="0"/>
          </a:p>
          <a:p>
            <a:pPr lvl="1"/>
            <a:r>
              <a:rPr lang="en-US" dirty="0" err="1"/>
              <a:t>Tăng</a:t>
            </a:r>
            <a:r>
              <a:rPr lang="en-US" dirty="0"/>
              <a:t> kali </a:t>
            </a:r>
            <a:r>
              <a:rPr lang="en-US" dirty="0" err="1"/>
              <a:t>máu</a:t>
            </a:r>
            <a:endParaRPr lang="en-US" dirty="0"/>
          </a:p>
          <a:p>
            <a:pPr lvl="1"/>
            <a:r>
              <a:rPr lang="en-US" dirty="0" err="1"/>
              <a:t>Lợi</a:t>
            </a:r>
            <a:r>
              <a:rPr lang="en-US" dirty="0"/>
              <a:t> </a:t>
            </a:r>
            <a:r>
              <a:rPr lang="en-US" dirty="0" err="1"/>
              <a:t>niệu</a:t>
            </a:r>
            <a:r>
              <a:rPr lang="en-US" dirty="0"/>
              <a:t> </a:t>
            </a:r>
            <a:r>
              <a:rPr lang="en-US" dirty="0" err="1"/>
              <a:t>thẩm</a:t>
            </a:r>
            <a:r>
              <a:rPr lang="en-US" dirty="0"/>
              <a:t> </a:t>
            </a:r>
            <a:r>
              <a:rPr lang="en-US" dirty="0" err="1"/>
              <a:t>thấu</a:t>
            </a:r>
            <a:r>
              <a:rPr lang="en-US" dirty="0"/>
              <a:t>: l</a:t>
            </a:r>
            <a:r>
              <a:rPr lang="vi-VN" dirty="0"/>
              <a:t>ư</a:t>
            </a:r>
            <a:r>
              <a:rPr lang="en-US" dirty="0" err="1"/>
              <a:t>ợng</a:t>
            </a:r>
            <a:r>
              <a:rPr lang="en-US" dirty="0"/>
              <a:t> </a:t>
            </a:r>
            <a:r>
              <a:rPr lang="en-US" dirty="0" err="1"/>
              <a:t>lớn</a:t>
            </a:r>
            <a:r>
              <a:rPr lang="en-US" dirty="0"/>
              <a:t> mannitol </a:t>
            </a:r>
            <a:r>
              <a:rPr lang="en-US" dirty="0" err="1"/>
              <a:t>trong</a:t>
            </a:r>
            <a:r>
              <a:rPr lang="en-US" dirty="0"/>
              <a:t> dd </a:t>
            </a:r>
            <a:r>
              <a:rPr lang="en-US" dirty="0" err="1"/>
              <a:t>bảo</a:t>
            </a:r>
            <a:r>
              <a:rPr lang="en-US" dirty="0"/>
              <a:t> </a:t>
            </a:r>
            <a:r>
              <a:rPr lang="en-US" dirty="0" err="1"/>
              <a:t>quản</a:t>
            </a:r>
            <a:r>
              <a:rPr lang="en-US" dirty="0"/>
              <a:t> (</a:t>
            </a:r>
            <a:r>
              <a:rPr lang="en-US" dirty="0" err="1"/>
              <a:t>trẻ</a:t>
            </a:r>
            <a:r>
              <a:rPr lang="en-US" dirty="0"/>
              <a:t> ss </a:t>
            </a:r>
            <a:r>
              <a:rPr lang="en-US" dirty="0" err="1"/>
              <a:t>nhận</a:t>
            </a:r>
            <a:r>
              <a:rPr lang="en-US" dirty="0"/>
              <a:t> l</a:t>
            </a:r>
            <a:r>
              <a:rPr lang="vi-VN" dirty="0"/>
              <a:t>ư</a:t>
            </a:r>
            <a:r>
              <a:rPr lang="en-US" dirty="0" err="1"/>
              <a:t>ợng</a:t>
            </a:r>
            <a:r>
              <a:rPr lang="en-US" dirty="0"/>
              <a:t> </a:t>
            </a:r>
            <a:r>
              <a:rPr lang="en-US" dirty="0" err="1"/>
              <a:t>lớn</a:t>
            </a:r>
            <a:r>
              <a:rPr lang="en-US" dirty="0"/>
              <a:t> </a:t>
            </a:r>
            <a:r>
              <a:rPr lang="en-US" dirty="0" err="1"/>
              <a:t>máu</a:t>
            </a:r>
            <a:r>
              <a:rPr lang="en-US" dirty="0"/>
              <a:t>)</a:t>
            </a:r>
          </a:p>
          <a:p>
            <a:pPr lvl="1"/>
            <a:r>
              <a:rPr lang="en-US" dirty="0" err="1"/>
              <a:t>Độc</a:t>
            </a:r>
            <a:r>
              <a:rPr lang="en-US" dirty="0"/>
              <a:t> </a:t>
            </a:r>
            <a:r>
              <a:rPr lang="en-US" dirty="0" err="1"/>
              <a:t>thận</a:t>
            </a:r>
            <a:r>
              <a:rPr lang="en-US" dirty="0"/>
              <a:t> do </a:t>
            </a:r>
            <a:r>
              <a:rPr lang="en-US" dirty="0" err="1"/>
              <a:t>tích</a:t>
            </a:r>
            <a:r>
              <a:rPr lang="en-US" dirty="0"/>
              <a:t> </a:t>
            </a:r>
            <a:r>
              <a:rPr lang="en-US" dirty="0" err="1"/>
              <a:t>tụ</a:t>
            </a:r>
            <a:r>
              <a:rPr lang="en-US" dirty="0"/>
              <a:t> </a:t>
            </a:r>
            <a:r>
              <a:rPr lang="en-US" dirty="0" err="1"/>
              <a:t>adenin</a:t>
            </a:r>
            <a:r>
              <a:rPr lang="en-US" dirty="0"/>
              <a:t> </a:t>
            </a:r>
            <a:r>
              <a:rPr lang="en-US" dirty="0" err="1"/>
              <a:t>trong</a:t>
            </a:r>
            <a:r>
              <a:rPr lang="en-US" dirty="0"/>
              <a:t> dd </a:t>
            </a:r>
            <a:r>
              <a:rPr lang="en-US" dirty="0" err="1"/>
              <a:t>bảo</a:t>
            </a:r>
            <a:r>
              <a:rPr lang="en-US" dirty="0"/>
              <a:t> </a:t>
            </a:r>
            <a:r>
              <a:rPr lang="en-US" dirty="0" err="1"/>
              <a:t>quản</a:t>
            </a:r>
            <a:r>
              <a:rPr lang="en-US" dirty="0"/>
              <a:t> (</a:t>
            </a:r>
            <a:r>
              <a:rPr lang="en-US" dirty="0" err="1"/>
              <a:t>trẻ</a:t>
            </a:r>
            <a:r>
              <a:rPr lang="en-US" dirty="0"/>
              <a:t> ss </a:t>
            </a:r>
            <a:r>
              <a:rPr lang="en-US" dirty="0" err="1"/>
              <a:t>nhận</a:t>
            </a:r>
            <a:r>
              <a:rPr lang="en-US" dirty="0"/>
              <a:t> l</a:t>
            </a:r>
            <a:r>
              <a:rPr lang="vi-VN" dirty="0"/>
              <a:t>ư</a:t>
            </a:r>
            <a:r>
              <a:rPr lang="en-US" dirty="0" err="1"/>
              <a:t>ợng</a:t>
            </a:r>
            <a:r>
              <a:rPr lang="en-US" dirty="0"/>
              <a:t> </a:t>
            </a:r>
            <a:r>
              <a:rPr lang="en-US" dirty="0" err="1"/>
              <a:t>lớn</a:t>
            </a:r>
            <a:r>
              <a:rPr lang="en-US" dirty="0"/>
              <a:t> </a:t>
            </a:r>
            <a:r>
              <a:rPr lang="en-US" dirty="0" err="1"/>
              <a:t>máu</a:t>
            </a:r>
            <a:r>
              <a:rPr lang="en-US" dirty="0"/>
              <a:t>)</a:t>
            </a:r>
          </a:p>
          <a:p>
            <a:r>
              <a:rPr lang="en-US" dirty="0" err="1"/>
              <a:t>Nhiễm</a:t>
            </a:r>
            <a:r>
              <a:rPr lang="en-US" dirty="0"/>
              <a:t> </a:t>
            </a:r>
            <a:r>
              <a:rPr lang="en-US" dirty="0" err="1"/>
              <a:t>trùng</a:t>
            </a:r>
            <a:r>
              <a:rPr lang="en-US" dirty="0"/>
              <a:t>: </a:t>
            </a:r>
            <a:r>
              <a:rPr lang="en-US" dirty="0" err="1"/>
              <a:t>Virut</a:t>
            </a:r>
            <a:r>
              <a:rPr lang="en-US" dirty="0"/>
              <a:t> (B, C, HIV, CMV, HTLV,…)</a:t>
            </a:r>
          </a:p>
          <a:p>
            <a:r>
              <a:rPr lang="en-US" dirty="0"/>
              <a:t>TA-GVHD: Transfusion-associated graft-versus-host disease</a:t>
            </a:r>
          </a:p>
          <a:p>
            <a:r>
              <a:rPr lang="en-US" dirty="0" err="1"/>
              <a:t>Quá</a:t>
            </a:r>
            <a:r>
              <a:rPr lang="en-US" dirty="0"/>
              <a:t> </a:t>
            </a:r>
            <a:r>
              <a:rPr lang="en-US" dirty="0" err="1"/>
              <a:t>tải</a:t>
            </a:r>
            <a:r>
              <a:rPr lang="en-US" dirty="0"/>
              <a:t> </a:t>
            </a:r>
            <a:r>
              <a:rPr lang="en-US" dirty="0" err="1"/>
              <a:t>sắt</a:t>
            </a:r>
            <a:endParaRPr lang="en-US" dirty="0"/>
          </a:p>
        </p:txBody>
      </p:sp>
    </p:spTree>
    <p:extLst>
      <p:ext uri="{BB962C8B-B14F-4D97-AF65-F5344CB8AC3E}">
        <p14:creationId xmlns:p14="http://schemas.microsoft.com/office/powerpoint/2010/main" val="34255887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B7FE6-BFCF-4223-96E7-A06FF8AC290E}"/>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28523D5C-E377-43D7-AD2A-D0A773F374B1}"/>
              </a:ext>
            </a:extLst>
          </p:cNvPr>
          <p:cNvPicPr>
            <a:picLocks noGrp="1" noChangeAspect="1"/>
          </p:cNvPicPr>
          <p:nvPr>
            <p:ph idx="1"/>
          </p:nvPr>
        </p:nvPicPr>
        <p:blipFill>
          <a:blip r:embed="rId2"/>
          <a:stretch>
            <a:fillRect/>
          </a:stretch>
        </p:blipFill>
        <p:spPr>
          <a:xfrm>
            <a:off x="283779" y="-19427"/>
            <a:ext cx="11278225" cy="7304483"/>
          </a:xfrm>
          <a:prstGeom prst="rect">
            <a:avLst/>
          </a:prstGeom>
        </p:spPr>
      </p:pic>
    </p:spTree>
    <p:extLst>
      <p:ext uri="{BB962C8B-B14F-4D97-AF65-F5344CB8AC3E}">
        <p14:creationId xmlns:p14="http://schemas.microsoft.com/office/powerpoint/2010/main" val="12930727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3EBB4-63D6-475B-82B0-E5D7F56301F6}"/>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82CA4737-933E-4531-A7BD-D65786802A0E}"/>
              </a:ext>
            </a:extLst>
          </p:cNvPr>
          <p:cNvPicPr>
            <a:picLocks noGrp="1" noChangeAspect="1"/>
          </p:cNvPicPr>
          <p:nvPr>
            <p:ph idx="1"/>
          </p:nvPr>
        </p:nvPicPr>
        <p:blipFill>
          <a:blip r:embed="rId2"/>
          <a:stretch>
            <a:fillRect/>
          </a:stretch>
        </p:blipFill>
        <p:spPr>
          <a:xfrm>
            <a:off x="913774" y="269271"/>
            <a:ext cx="9859403" cy="6319458"/>
          </a:xfrm>
          <a:prstGeom prst="rect">
            <a:avLst/>
          </a:prstGeom>
        </p:spPr>
      </p:pic>
    </p:spTree>
    <p:extLst>
      <p:ext uri="{BB962C8B-B14F-4D97-AF65-F5344CB8AC3E}">
        <p14:creationId xmlns:p14="http://schemas.microsoft.com/office/powerpoint/2010/main" val="12648306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70DF1-08E1-4784-A4CC-D856F608616E}"/>
              </a:ext>
            </a:extLst>
          </p:cNvPr>
          <p:cNvSpPr>
            <a:spLocks noGrp="1"/>
          </p:cNvSpPr>
          <p:nvPr>
            <p:ph type="title"/>
          </p:nvPr>
        </p:nvSpPr>
        <p:spPr>
          <a:xfrm>
            <a:off x="1039899" y="0"/>
            <a:ext cx="10364451" cy="1596177"/>
          </a:xfrm>
        </p:spPr>
        <p:txBody>
          <a:bodyPr/>
          <a:lstStyle/>
          <a:p>
            <a:r>
              <a:rPr lang="en-US" dirty="0"/>
              <a:t>Threshold model</a:t>
            </a:r>
          </a:p>
        </p:txBody>
      </p:sp>
      <p:pic>
        <p:nvPicPr>
          <p:cNvPr id="11" name="Content Placeholder 10">
            <a:extLst>
              <a:ext uri="{FF2B5EF4-FFF2-40B4-BE49-F238E27FC236}">
                <a16:creationId xmlns:a16="http://schemas.microsoft.com/office/drawing/2014/main" id="{DE1D8272-03EB-4121-B10A-8E8CA5BB726F}"/>
              </a:ext>
            </a:extLst>
          </p:cNvPr>
          <p:cNvPicPr>
            <a:picLocks noGrp="1" noChangeAspect="1"/>
          </p:cNvPicPr>
          <p:nvPr>
            <p:ph idx="1"/>
          </p:nvPr>
        </p:nvPicPr>
        <p:blipFill>
          <a:blip r:embed="rId2"/>
          <a:stretch>
            <a:fillRect/>
          </a:stretch>
        </p:blipFill>
        <p:spPr>
          <a:xfrm>
            <a:off x="653370" y="1848424"/>
            <a:ext cx="10885259" cy="4725795"/>
          </a:xfrm>
          <a:prstGeom prst="rect">
            <a:avLst/>
          </a:prstGeom>
        </p:spPr>
      </p:pic>
    </p:spTree>
    <p:extLst>
      <p:ext uri="{BB962C8B-B14F-4D97-AF65-F5344CB8AC3E}">
        <p14:creationId xmlns:p14="http://schemas.microsoft.com/office/powerpoint/2010/main" val="15885830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61642-8188-43D6-9B1F-EB61A18AA7F8}"/>
              </a:ext>
            </a:extLst>
          </p:cNvPr>
          <p:cNvSpPr>
            <a:spLocks noGrp="1"/>
          </p:cNvSpPr>
          <p:nvPr>
            <p:ph type="title"/>
          </p:nvPr>
        </p:nvSpPr>
        <p:spPr/>
        <p:txBody>
          <a:bodyPr/>
          <a:lstStyle/>
          <a:p>
            <a:r>
              <a:rPr lang="en-US" dirty="0" err="1"/>
              <a:t>Triệu</a:t>
            </a:r>
            <a:r>
              <a:rPr lang="en-US" dirty="0"/>
              <a:t> </a:t>
            </a:r>
            <a:r>
              <a:rPr lang="en-US" dirty="0" err="1"/>
              <a:t>chứng</a:t>
            </a:r>
            <a:r>
              <a:rPr lang="en-US" dirty="0"/>
              <a:t> </a:t>
            </a:r>
            <a:r>
              <a:rPr lang="en-US" dirty="0" err="1"/>
              <a:t>lâm</a:t>
            </a:r>
            <a:r>
              <a:rPr lang="en-US" dirty="0"/>
              <a:t> </a:t>
            </a:r>
            <a:r>
              <a:rPr lang="en-US" dirty="0" err="1"/>
              <a:t>sàng</a:t>
            </a:r>
            <a:r>
              <a:rPr lang="en-US" dirty="0"/>
              <a:t> + CLS</a:t>
            </a:r>
          </a:p>
        </p:txBody>
      </p:sp>
      <p:sp>
        <p:nvSpPr>
          <p:cNvPr id="3" name="Content Placeholder 2">
            <a:extLst>
              <a:ext uri="{FF2B5EF4-FFF2-40B4-BE49-F238E27FC236}">
                <a16:creationId xmlns:a16="http://schemas.microsoft.com/office/drawing/2014/main" id="{BE0EC503-05D6-45CD-890B-D28AD7804490}"/>
              </a:ext>
            </a:extLst>
          </p:cNvPr>
          <p:cNvSpPr>
            <a:spLocks noGrp="1"/>
          </p:cNvSpPr>
          <p:nvPr>
            <p:ph idx="1"/>
          </p:nvPr>
        </p:nvSpPr>
        <p:spPr/>
        <p:txBody>
          <a:bodyPr>
            <a:normAutofit fontScale="85000" lnSpcReduction="20000"/>
          </a:bodyPr>
          <a:lstStyle/>
          <a:p>
            <a:r>
              <a:rPr lang="en-US" dirty="0" err="1"/>
              <a:t>Đột</a:t>
            </a:r>
            <a:r>
              <a:rPr lang="en-US" dirty="0"/>
              <a:t> </a:t>
            </a:r>
            <a:r>
              <a:rPr lang="en-US" dirty="0" err="1"/>
              <a:t>ngột</a:t>
            </a:r>
            <a:r>
              <a:rPr lang="en-US" dirty="0"/>
              <a:t> </a:t>
            </a:r>
            <a:r>
              <a:rPr lang="en-US" dirty="0" err="1"/>
              <a:t>khó</a:t>
            </a:r>
            <a:r>
              <a:rPr lang="en-US" dirty="0"/>
              <a:t> </a:t>
            </a:r>
            <a:r>
              <a:rPr lang="en-US" dirty="0" err="1"/>
              <a:t>thở</a:t>
            </a:r>
            <a:r>
              <a:rPr lang="en-US" dirty="0"/>
              <a:t> </a:t>
            </a:r>
            <a:r>
              <a:rPr lang="en-US" dirty="0" err="1"/>
              <a:t>sau</a:t>
            </a:r>
            <a:r>
              <a:rPr lang="en-US" dirty="0"/>
              <a:t> </a:t>
            </a:r>
            <a:r>
              <a:rPr lang="en-US" dirty="0" err="1"/>
              <a:t>truyền</a:t>
            </a:r>
            <a:r>
              <a:rPr lang="en-US" dirty="0"/>
              <a:t> </a:t>
            </a:r>
            <a:r>
              <a:rPr lang="en-US" dirty="0" err="1"/>
              <a:t>máu</a:t>
            </a:r>
            <a:endParaRPr lang="en-US" dirty="0"/>
          </a:p>
          <a:p>
            <a:r>
              <a:rPr lang="en-US" dirty="0" err="1"/>
              <a:t>Có</a:t>
            </a:r>
            <a:r>
              <a:rPr lang="en-US" dirty="0"/>
              <a:t> </a:t>
            </a:r>
            <a:r>
              <a:rPr lang="en-US" dirty="0" err="1"/>
              <a:t>thể</a:t>
            </a:r>
            <a:r>
              <a:rPr lang="en-US" dirty="0"/>
              <a:t> </a:t>
            </a:r>
            <a:r>
              <a:rPr lang="en-US" dirty="0" err="1"/>
              <a:t>khạc</a:t>
            </a:r>
            <a:r>
              <a:rPr lang="en-US" dirty="0"/>
              <a:t> </a:t>
            </a:r>
            <a:r>
              <a:rPr lang="en-US" dirty="0" err="1"/>
              <a:t>bọt</a:t>
            </a:r>
            <a:r>
              <a:rPr lang="en-US" dirty="0"/>
              <a:t> </a:t>
            </a:r>
            <a:r>
              <a:rPr lang="en-US" dirty="0" err="1"/>
              <a:t>hồng</a:t>
            </a:r>
            <a:endParaRPr lang="en-US" dirty="0"/>
          </a:p>
          <a:p>
            <a:r>
              <a:rPr lang="en-US" dirty="0" err="1"/>
              <a:t>Sốt</a:t>
            </a:r>
            <a:r>
              <a:rPr lang="en-US" dirty="0"/>
              <a:t>, </a:t>
            </a:r>
            <a:r>
              <a:rPr lang="en-US" dirty="0" err="1"/>
              <a:t>tụt</a:t>
            </a:r>
            <a:r>
              <a:rPr lang="en-US" dirty="0"/>
              <a:t> </a:t>
            </a:r>
            <a:r>
              <a:rPr lang="en-US" dirty="0" err="1"/>
              <a:t>huyết</a:t>
            </a:r>
            <a:r>
              <a:rPr lang="en-US" dirty="0"/>
              <a:t> </a:t>
            </a:r>
            <a:r>
              <a:rPr lang="en-US" dirty="0" err="1"/>
              <a:t>áp</a:t>
            </a:r>
            <a:r>
              <a:rPr lang="en-US" dirty="0"/>
              <a:t>, </a:t>
            </a:r>
            <a:r>
              <a:rPr lang="en-US" dirty="0" err="1"/>
              <a:t>tím</a:t>
            </a:r>
            <a:endParaRPr lang="en-US" dirty="0"/>
          </a:p>
          <a:p>
            <a:r>
              <a:rPr lang="en-US" dirty="0" err="1"/>
              <a:t>Nhịp</a:t>
            </a:r>
            <a:r>
              <a:rPr lang="en-US" dirty="0"/>
              <a:t> </a:t>
            </a:r>
            <a:r>
              <a:rPr lang="en-US" dirty="0" err="1"/>
              <a:t>tim</a:t>
            </a:r>
            <a:r>
              <a:rPr lang="en-US" dirty="0"/>
              <a:t> </a:t>
            </a:r>
            <a:r>
              <a:rPr lang="en-US" dirty="0" err="1"/>
              <a:t>nhanh</a:t>
            </a:r>
            <a:r>
              <a:rPr lang="en-US" dirty="0"/>
              <a:t>, </a:t>
            </a:r>
            <a:r>
              <a:rPr lang="en-US" dirty="0" err="1"/>
              <a:t>nhịp</a:t>
            </a:r>
            <a:r>
              <a:rPr lang="en-US" dirty="0"/>
              <a:t> </a:t>
            </a:r>
            <a:r>
              <a:rPr lang="en-US" dirty="0" err="1"/>
              <a:t>thở</a:t>
            </a:r>
            <a:r>
              <a:rPr lang="en-US" dirty="0"/>
              <a:t> </a:t>
            </a:r>
            <a:r>
              <a:rPr lang="en-US" dirty="0" err="1"/>
              <a:t>nhanh</a:t>
            </a:r>
            <a:endParaRPr lang="en-US" dirty="0"/>
          </a:p>
          <a:p>
            <a:r>
              <a:rPr lang="en-US" dirty="0" err="1"/>
              <a:t>Tụt</a:t>
            </a:r>
            <a:r>
              <a:rPr lang="en-US" dirty="0"/>
              <a:t> SpO2</a:t>
            </a:r>
          </a:p>
          <a:p>
            <a:r>
              <a:rPr lang="en-US" dirty="0" err="1"/>
              <a:t>Thâm</a:t>
            </a:r>
            <a:r>
              <a:rPr lang="en-US" dirty="0"/>
              <a:t> </a:t>
            </a:r>
            <a:r>
              <a:rPr lang="en-US" dirty="0" err="1"/>
              <a:t>nhiễm</a:t>
            </a:r>
            <a:r>
              <a:rPr lang="en-US" dirty="0"/>
              <a:t> </a:t>
            </a:r>
            <a:r>
              <a:rPr lang="en-US" dirty="0" err="1"/>
              <a:t>trên</a:t>
            </a:r>
            <a:r>
              <a:rPr lang="en-US" dirty="0"/>
              <a:t> X </a:t>
            </a:r>
            <a:r>
              <a:rPr lang="en-US" dirty="0" err="1"/>
              <a:t>quang</a:t>
            </a:r>
            <a:r>
              <a:rPr lang="en-US" dirty="0"/>
              <a:t> </a:t>
            </a:r>
            <a:r>
              <a:rPr lang="en-US" dirty="0" err="1"/>
              <a:t>ngực</a:t>
            </a:r>
            <a:endParaRPr lang="en-US" dirty="0"/>
          </a:p>
          <a:p>
            <a:r>
              <a:rPr lang="en-US" dirty="0" err="1"/>
              <a:t>Giảm</a:t>
            </a:r>
            <a:r>
              <a:rPr lang="en-US" dirty="0"/>
              <a:t> neutrophil </a:t>
            </a:r>
            <a:r>
              <a:rPr lang="en-US" dirty="0" err="1"/>
              <a:t>trên</a:t>
            </a:r>
            <a:r>
              <a:rPr lang="en-US" dirty="0"/>
              <a:t> </a:t>
            </a:r>
            <a:r>
              <a:rPr lang="en-US" dirty="0" err="1"/>
              <a:t>máu</a:t>
            </a:r>
            <a:r>
              <a:rPr lang="en-US" dirty="0"/>
              <a:t> </a:t>
            </a:r>
            <a:r>
              <a:rPr lang="en-US" dirty="0" err="1"/>
              <a:t>ngoại</a:t>
            </a:r>
            <a:r>
              <a:rPr lang="en-US" dirty="0"/>
              <a:t> </a:t>
            </a:r>
            <a:r>
              <a:rPr lang="en-US" dirty="0" err="1"/>
              <a:t>biên</a:t>
            </a:r>
            <a:endParaRPr lang="en-US" dirty="0"/>
          </a:p>
        </p:txBody>
      </p:sp>
    </p:spTree>
    <p:extLst>
      <p:ext uri="{BB962C8B-B14F-4D97-AF65-F5344CB8AC3E}">
        <p14:creationId xmlns:p14="http://schemas.microsoft.com/office/powerpoint/2010/main" val="19553613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C1187-570B-49EF-8DEE-EB48C3E31700}"/>
              </a:ext>
            </a:extLst>
          </p:cNvPr>
          <p:cNvSpPr>
            <a:spLocks noGrp="1"/>
          </p:cNvSpPr>
          <p:nvPr>
            <p:ph type="title"/>
          </p:nvPr>
        </p:nvSpPr>
        <p:spPr/>
        <p:txBody>
          <a:bodyPr/>
          <a:lstStyle/>
          <a:p>
            <a:r>
              <a:rPr lang="en-US" dirty="0" err="1"/>
              <a:t>Cận</a:t>
            </a:r>
            <a:r>
              <a:rPr lang="en-US" dirty="0"/>
              <a:t> </a:t>
            </a:r>
            <a:r>
              <a:rPr lang="en-US" dirty="0" err="1"/>
              <a:t>lâm</a:t>
            </a:r>
            <a:r>
              <a:rPr lang="en-US" dirty="0"/>
              <a:t> </a:t>
            </a:r>
            <a:r>
              <a:rPr lang="en-US" dirty="0" err="1"/>
              <a:t>sàng</a:t>
            </a:r>
            <a:endParaRPr lang="en-US" dirty="0"/>
          </a:p>
        </p:txBody>
      </p:sp>
      <p:pic>
        <p:nvPicPr>
          <p:cNvPr id="4" name="Content Placeholder 3">
            <a:extLst>
              <a:ext uri="{FF2B5EF4-FFF2-40B4-BE49-F238E27FC236}">
                <a16:creationId xmlns:a16="http://schemas.microsoft.com/office/drawing/2014/main" id="{56BB7F08-7A53-4BDD-9C67-089955A951A8}"/>
              </a:ext>
            </a:extLst>
          </p:cNvPr>
          <p:cNvPicPr>
            <a:picLocks noGrp="1" noChangeAspect="1"/>
          </p:cNvPicPr>
          <p:nvPr>
            <p:ph idx="1"/>
          </p:nvPr>
        </p:nvPicPr>
        <p:blipFill>
          <a:blip r:embed="rId3"/>
          <a:stretch>
            <a:fillRect/>
          </a:stretch>
        </p:blipFill>
        <p:spPr>
          <a:xfrm>
            <a:off x="0" y="1923393"/>
            <a:ext cx="12036045" cy="4051738"/>
          </a:xfrm>
          <a:prstGeom prst="rect">
            <a:avLst/>
          </a:prstGeom>
        </p:spPr>
      </p:pic>
    </p:spTree>
    <p:extLst>
      <p:ext uri="{BB962C8B-B14F-4D97-AF65-F5344CB8AC3E}">
        <p14:creationId xmlns:p14="http://schemas.microsoft.com/office/powerpoint/2010/main" val="35901884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03236-999F-4675-9601-B72903FDF10C}"/>
              </a:ext>
            </a:extLst>
          </p:cNvPr>
          <p:cNvSpPr>
            <a:spLocks noGrp="1"/>
          </p:cNvSpPr>
          <p:nvPr>
            <p:ph type="title"/>
          </p:nvPr>
        </p:nvSpPr>
        <p:spPr>
          <a:xfrm>
            <a:off x="645135" y="0"/>
            <a:ext cx="10364451" cy="1596177"/>
          </a:xfrm>
        </p:spPr>
        <p:txBody>
          <a:bodyPr/>
          <a:lstStyle/>
          <a:p>
            <a:r>
              <a:rPr lang="en-US" dirty="0" err="1"/>
              <a:t>TRALi</a:t>
            </a:r>
            <a:r>
              <a:rPr lang="en-US" dirty="0"/>
              <a:t> AND TACO</a:t>
            </a:r>
          </a:p>
        </p:txBody>
      </p:sp>
      <p:graphicFrame>
        <p:nvGraphicFramePr>
          <p:cNvPr id="4" name="Content Placeholder 3">
            <a:extLst>
              <a:ext uri="{FF2B5EF4-FFF2-40B4-BE49-F238E27FC236}">
                <a16:creationId xmlns:a16="http://schemas.microsoft.com/office/drawing/2014/main" id="{456F4B03-51B7-45B3-AC5B-580DCAC2489A}"/>
              </a:ext>
            </a:extLst>
          </p:cNvPr>
          <p:cNvGraphicFramePr>
            <a:graphicFrameLocks noGrp="1"/>
          </p:cNvGraphicFramePr>
          <p:nvPr>
            <p:ph idx="1"/>
            <p:extLst>
              <p:ext uri="{D42A27DB-BD31-4B8C-83A1-F6EECF244321}">
                <p14:modId xmlns:p14="http://schemas.microsoft.com/office/powerpoint/2010/main" val="3917299150"/>
              </p:ext>
            </p:extLst>
          </p:nvPr>
        </p:nvGraphicFramePr>
        <p:xfrm>
          <a:off x="711451" y="93155"/>
          <a:ext cx="10769097" cy="6671690"/>
        </p:xfrm>
        <a:graphic>
          <a:graphicData uri="http://schemas.openxmlformats.org/drawingml/2006/table">
            <a:tbl>
              <a:tblPr firstRow="1" bandRow="1">
                <a:tableStyleId>{5C22544A-7EE6-4342-B048-85BDC9FD1C3A}</a:tableStyleId>
              </a:tblPr>
              <a:tblGrid>
                <a:gridCol w="2780279">
                  <a:extLst>
                    <a:ext uri="{9D8B030D-6E8A-4147-A177-3AD203B41FA5}">
                      <a16:colId xmlns:a16="http://schemas.microsoft.com/office/drawing/2014/main" val="1542628836"/>
                    </a:ext>
                  </a:extLst>
                </a:gridCol>
                <a:gridCol w="3994409">
                  <a:extLst>
                    <a:ext uri="{9D8B030D-6E8A-4147-A177-3AD203B41FA5}">
                      <a16:colId xmlns:a16="http://schemas.microsoft.com/office/drawing/2014/main" val="3474283577"/>
                    </a:ext>
                  </a:extLst>
                </a:gridCol>
                <a:gridCol w="3994409">
                  <a:extLst>
                    <a:ext uri="{9D8B030D-6E8A-4147-A177-3AD203B41FA5}">
                      <a16:colId xmlns:a16="http://schemas.microsoft.com/office/drawing/2014/main" val="2954161243"/>
                    </a:ext>
                  </a:extLst>
                </a:gridCol>
              </a:tblGrid>
              <a:tr h="322611">
                <a:tc>
                  <a:txBody>
                    <a:bodyPr/>
                    <a:lstStyle/>
                    <a:p>
                      <a:pPr algn="ctr" fontAlgn="ctr"/>
                      <a:r>
                        <a:rPr lang="en-US" sz="2000" b="1" dirty="0">
                          <a:effectLst/>
                          <a:latin typeface="Times New Roman" panose="02020603050405020304" pitchFamily="18" charset="0"/>
                          <a:cs typeface="Times New Roman" panose="02020603050405020304" pitchFamily="18" charset="0"/>
                        </a:rPr>
                        <a:t>Feature</a:t>
                      </a:r>
                    </a:p>
                  </a:txBody>
                  <a:tcPr anchor="ctr"/>
                </a:tc>
                <a:tc>
                  <a:txBody>
                    <a:bodyPr/>
                    <a:lstStyle/>
                    <a:p>
                      <a:pPr algn="ctr" fontAlgn="ctr"/>
                      <a:r>
                        <a:rPr lang="en-US" sz="2000" b="1">
                          <a:effectLst/>
                          <a:latin typeface="Times New Roman" panose="02020603050405020304" pitchFamily="18" charset="0"/>
                          <a:cs typeface="Times New Roman" panose="02020603050405020304" pitchFamily="18" charset="0"/>
                        </a:rPr>
                        <a:t>TRALI</a:t>
                      </a:r>
                    </a:p>
                  </a:txBody>
                  <a:tcPr anchor="ctr"/>
                </a:tc>
                <a:tc>
                  <a:txBody>
                    <a:bodyPr/>
                    <a:lstStyle/>
                    <a:p>
                      <a:pPr algn="ctr" fontAlgn="ctr"/>
                      <a:r>
                        <a:rPr lang="en-US" sz="2000" b="1" dirty="0">
                          <a:effectLst/>
                          <a:latin typeface="Times New Roman" panose="02020603050405020304" pitchFamily="18" charset="0"/>
                          <a:cs typeface="Times New Roman" panose="02020603050405020304" pitchFamily="18" charset="0"/>
                        </a:rPr>
                        <a:t>TACO</a:t>
                      </a:r>
                    </a:p>
                  </a:txBody>
                  <a:tcPr anchor="ctr"/>
                </a:tc>
                <a:extLst>
                  <a:ext uri="{0D108BD9-81ED-4DB2-BD59-A6C34878D82A}">
                    <a16:rowId xmlns:a16="http://schemas.microsoft.com/office/drawing/2014/main" val="2471234353"/>
                  </a:ext>
                </a:extLst>
              </a:tr>
              <a:tr h="508673">
                <a:tc>
                  <a:txBody>
                    <a:bodyPr/>
                    <a:lstStyle/>
                    <a:p>
                      <a:pPr fontAlgn="t"/>
                      <a:r>
                        <a:rPr lang="en-US" sz="2000" dirty="0">
                          <a:effectLst/>
                          <a:latin typeface="Times New Roman" panose="02020603050405020304" pitchFamily="18" charset="0"/>
                          <a:cs typeface="Times New Roman" panose="02020603050405020304" pitchFamily="18" charset="0"/>
                        </a:rPr>
                        <a:t>Body temperature</a:t>
                      </a:r>
                    </a:p>
                  </a:txBody>
                  <a:tcPr anchor="ctr"/>
                </a:tc>
                <a:tc>
                  <a:txBody>
                    <a:bodyPr/>
                    <a:lstStyle/>
                    <a:p>
                      <a:pPr fontAlgn="t"/>
                      <a:r>
                        <a:rPr lang="en-US" sz="2000">
                          <a:effectLst/>
                          <a:latin typeface="Times New Roman" panose="02020603050405020304" pitchFamily="18" charset="0"/>
                          <a:cs typeface="Times New Roman" panose="02020603050405020304" pitchFamily="18" charset="0"/>
                        </a:rPr>
                        <a:t>Fever may be present</a:t>
                      </a:r>
                    </a:p>
                  </a:txBody>
                  <a:tcPr anchor="ctr"/>
                </a:tc>
                <a:tc>
                  <a:txBody>
                    <a:bodyPr/>
                    <a:lstStyle/>
                    <a:p>
                      <a:pPr fontAlgn="t"/>
                      <a:r>
                        <a:rPr lang="en-US" sz="2000">
                          <a:effectLst/>
                          <a:latin typeface="Times New Roman" panose="02020603050405020304" pitchFamily="18" charset="0"/>
                          <a:cs typeface="Times New Roman" panose="02020603050405020304" pitchFamily="18" charset="0"/>
                        </a:rPr>
                        <a:t>Unchanged</a:t>
                      </a:r>
                    </a:p>
                  </a:txBody>
                  <a:tcPr anchor="ctr"/>
                </a:tc>
                <a:extLst>
                  <a:ext uri="{0D108BD9-81ED-4DB2-BD59-A6C34878D82A}">
                    <a16:rowId xmlns:a16="http://schemas.microsoft.com/office/drawing/2014/main" val="1761606668"/>
                  </a:ext>
                </a:extLst>
              </a:tr>
              <a:tr h="508673">
                <a:tc>
                  <a:txBody>
                    <a:bodyPr/>
                    <a:lstStyle/>
                    <a:p>
                      <a:pPr fontAlgn="t"/>
                      <a:r>
                        <a:rPr lang="en-US" sz="2000" dirty="0">
                          <a:effectLst/>
                          <a:latin typeface="Times New Roman" panose="02020603050405020304" pitchFamily="18" charset="0"/>
                          <a:cs typeface="Times New Roman" panose="02020603050405020304" pitchFamily="18" charset="0"/>
                        </a:rPr>
                        <a:t>Blood pressure</a:t>
                      </a:r>
                    </a:p>
                  </a:txBody>
                  <a:tcPr anchor="ctr"/>
                </a:tc>
                <a:tc>
                  <a:txBody>
                    <a:bodyPr/>
                    <a:lstStyle/>
                    <a:p>
                      <a:pPr fontAlgn="t"/>
                      <a:r>
                        <a:rPr lang="en-US" sz="2000">
                          <a:effectLst/>
                          <a:latin typeface="Times New Roman" panose="02020603050405020304" pitchFamily="18" charset="0"/>
                          <a:cs typeface="Times New Roman" panose="02020603050405020304" pitchFamily="18" charset="0"/>
                        </a:rPr>
                        <a:t>Hypotension may be present</a:t>
                      </a:r>
                    </a:p>
                  </a:txBody>
                  <a:tcPr anchor="ctr"/>
                </a:tc>
                <a:tc>
                  <a:txBody>
                    <a:bodyPr/>
                    <a:lstStyle/>
                    <a:p>
                      <a:pPr fontAlgn="t"/>
                      <a:r>
                        <a:rPr lang="en-US" sz="2000" dirty="0">
                          <a:effectLst/>
                          <a:latin typeface="Times New Roman" panose="02020603050405020304" pitchFamily="18" charset="0"/>
                          <a:cs typeface="Times New Roman" panose="02020603050405020304" pitchFamily="18" charset="0"/>
                        </a:rPr>
                        <a:t>Hypertension may be present</a:t>
                      </a:r>
                    </a:p>
                  </a:txBody>
                  <a:tcPr anchor="ctr"/>
                </a:tc>
                <a:extLst>
                  <a:ext uri="{0D108BD9-81ED-4DB2-BD59-A6C34878D82A}">
                    <a16:rowId xmlns:a16="http://schemas.microsoft.com/office/drawing/2014/main" val="3334793530"/>
                  </a:ext>
                </a:extLst>
              </a:tr>
              <a:tr h="508673">
                <a:tc>
                  <a:txBody>
                    <a:bodyPr/>
                    <a:lstStyle/>
                    <a:p>
                      <a:pPr fontAlgn="t"/>
                      <a:r>
                        <a:rPr lang="en-US" sz="2000" dirty="0">
                          <a:effectLst/>
                          <a:latin typeface="Times New Roman" panose="02020603050405020304" pitchFamily="18" charset="0"/>
                          <a:cs typeface="Times New Roman" panose="02020603050405020304" pitchFamily="18" charset="0"/>
                        </a:rPr>
                        <a:t>Respiratory symptoms</a:t>
                      </a:r>
                    </a:p>
                  </a:txBody>
                  <a:tcPr anchor="ctr"/>
                </a:tc>
                <a:tc>
                  <a:txBody>
                    <a:bodyPr/>
                    <a:lstStyle/>
                    <a:p>
                      <a:pPr fontAlgn="t"/>
                      <a:r>
                        <a:rPr lang="en-US" sz="2000" dirty="0">
                          <a:effectLst/>
                          <a:latin typeface="Times New Roman" panose="02020603050405020304" pitchFamily="18" charset="0"/>
                          <a:cs typeface="Times New Roman" panose="02020603050405020304" pitchFamily="18" charset="0"/>
                        </a:rPr>
                        <a:t>Acute dyspnea</a:t>
                      </a:r>
                    </a:p>
                  </a:txBody>
                  <a:tcPr anchor="ctr"/>
                </a:tc>
                <a:tc>
                  <a:txBody>
                    <a:bodyPr/>
                    <a:lstStyle/>
                    <a:p>
                      <a:pPr fontAlgn="t"/>
                      <a:r>
                        <a:rPr lang="en-US" sz="2000" dirty="0">
                          <a:effectLst/>
                          <a:latin typeface="Times New Roman" panose="02020603050405020304" pitchFamily="18" charset="0"/>
                          <a:cs typeface="Times New Roman" panose="02020603050405020304" pitchFamily="18" charset="0"/>
                        </a:rPr>
                        <a:t>Acute dyspnea</a:t>
                      </a:r>
                    </a:p>
                  </a:txBody>
                  <a:tcPr anchor="ctr"/>
                </a:tc>
                <a:extLst>
                  <a:ext uri="{0D108BD9-81ED-4DB2-BD59-A6C34878D82A}">
                    <a16:rowId xmlns:a16="http://schemas.microsoft.com/office/drawing/2014/main" val="874903687"/>
                  </a:ext>
                </a:extLst>
              </a:tr>
              <a:tr h="322611">
                <a:tc>
                  <a:txBody>
                    <a:bodyPr/>
                    <a:lstStyle/>
                    <a:p>
                      <a:pPr fontAlgn="t"/>
                      <a:r>
                        <a:rPr lang="en-US" sz="2000" dirty="0">
                          <a:effectLst/>
                          <a:latin typeface="Times New Roman" panose="02020603050405020304" pitchFamily="18" charset="0"/>
                          <a:cs typeface="Times New Roman" panose="02020603050405020304" pitchFamily="18" charset="0"/>
                        </a:rPr>
                        <a:t>Neck veins</a:t>
                      </a:r>
                    </a:p>
                  </a:txBody>
                  <a:tcPr anchor="ctr"/>
                </a:tc>
                <a:tc>
                  <a:txBody>
                    <a:bodyPr/>
                    <a:lstStyle/>
                    <a:p>
                      <a:pPr fontAlgn="t"/>
                      <a:r>
                        <a:rPr lang="en-US" sz="2000">
                          <a:effectLst/>
                          <a:latin typeface="Times New Roman" panose="02020603050405020304" pitchFamily="18" charset="0"/>
                          <a:cs typeface="Times New Roman" panose="02020603050405020304" pitchFamily="18" charset="0"/>
                        </a:rPr>
                        <a:t>Unchanged</a:t>
                      </a:r>
                    </a:p>
                  </a:txBody>
                  <a:tcPr anchor="ctr"/>
                </a:tc>
                <a:tc>
                  <a:txBody>
                    <a:bodyPr/>
                    <a:lstStyle/>
                    <a:p>
                      <a:pPr fontAlgn="t"/>
                      <a:r>
                        <a:rPr lang="en-US" sz="2000">
                          <a:effectLst/>
                          <a:latin typeface="Times New Roman" panose="02020603050405020304" pitchFamily="18" charset="0"/>
                          <a:cs typeface="Times New Roman" panose="02020603050405020304" pitchFamily="18" charset="0"/>
                        </a:rPr>
                        <a:t>May be distended</a:t>
                      </a:r>
                    </a:p>
                  </a:txBody>
                  <a:tcPr anchor="ctr"/>
                </a:tc>
                <a:extLst>
                  <a:ext uri="{0D108BD9-81ED-4DB2-BD59-A6C34878D82A}">
                    <a16:rowId xmlns:a16="http://schemas.microsoft.com/office/drawing/2014/main" val="2270304262"/>
                  </a:ext>
                </a:extLst>
              </a:tr>
              <a:tr h="508673">
                <a:tc>
                  <a:txBody>
                    <a:bodyPr/>
                    <a:lstStyle/>
                    <a:p>
                      <a:pPr fontAlgn="t"/>
                      <a:r>
                        <a:rPr lang="en-US" sz="2000" dirty="0">
                          <a:effectLst/>
                          <a:latin typeface="Times New Roman" panose="02020603050405020304" pitchFamily="18" charset="0"/>
                          <a:cs typeface="Times New Roman" panose="02020603050405020304" pitchFamily="18" charset="0"/>
                        </a:rPr>
                        <a:t>Auscultation</a:t>
                      </a:r>
                    </a:p>
                  </a:txBody>
                  <a:tcPr anchor="ctr"/>
                </a:tc>
                <a:tc>
                  <a:txBody>
                    <a:bodyPr/>
                    <a:lstStyle/>
                    <a:p>
                      <a:pPr fontAlgn="t"/>
                      <a:r>
                        <a:rPr lang="en-US" sz="2000" dirty="0">
                          <a:effectLst/>
                          <a:latin typeface="Times New Roman" panose="02020603050405020304" pitchFamily="18" charset="0"/>
                          <a:cs typeface="Times New Roman" panose="02020603050405020304" pitchFamily="18" charset="0"/>
                        </a:rPr>
                        <a:t>Rales</a:t>
                      </a:r>
                    </a:p>
                  </a:txBody>
                  <a:tcPr anchor="ctr"/>
                </a:tc>
                <a:tc>
                  <a:txBody>
                    <a:bodyPr/>
                    <a:lstStyle/>
                    <a:p>
                      <a:pPr fontAlgn="t"/>
                      <a:r>
                        <a:rPr lang="en-US" sz="2000">
                          <a:effectLst/>
                          <a:latin typeface="Times New Roman" panose="02020603050405020304" pitchFamily="18" charset="0"/>
                          <a:cs typeface="Times New Roman" panose="02020603050405020304" pitchFamily="18" charset="0"/>
                        </a:rPr>
                        <a:t>Rales and S3 may be present</a:t>
                      </a:r>
                    </a:p>
                  </a:txBody>
                  <a:tcPr anchor="ctr"/>
                </a:tc>
                <a:extLst>
                  <a:ext uri="{0D108BD9-81ED-4DB2-BD59-A6C34878D82A}">
                    <a16:rowId xmlns:a16="http://schemas.microsoft.com/office/drawing/2014/main" val="2146471726"/>
                  </a:ext>
                </a:extLst>
              </a:tr>
              <a:tr h="508673">
                <a:tc>
                  <a:txBody>
                    <a:bodyPr/>
                    <a:lstStyle/>
                    <a:p>
                      <a:pPr fontAlgn="t"/>
                      <a:r>
                        <a:rPr lang="en-US" sz="2000">
                          <a:effectLst/>
                          <a:latin typeface="Times New Roman" panose="02020603050405020304" pitchFamily="18" charset="0"/>
                          <a:cs typeface="Times New Roman" panose="02020603050405020304" pitchFamily="18" charset="0"/>
                        </a:rPr>
                        <a:t>Chest radiograph</a:t>
                      </a:r>
                    </a:p>
                  </a:txBody>
                  <a:tcPr anchor="ctr"/>
                </a:tc>
                <a:tc>
                  <a:txBody>
                    <a:bodyPr/>
                    <a:lstStyle/>
                    <a:p>
                      <a:pPr fontAlgn="t"/>
                      <a:r>
                        <a:rPr lang="en-US" sz="2000">
                          <a:effectLst/>
                          <a:latin typeface="Times New Roman" panose="02020603050405020304" pitchFamily="18" charset="0"/>
                          <a:cs typeface="Times New Roman" panose="02020603050405020304" pitchFamily="18" charset="0"/>
                        </a:rPr>
                        <a:t>Diffuse bilateral infiltrates</a:t>
                      </a:r>
                    </a:p>
                  </a:txBody>
                  <a:tcPr anchor="ctr"/>
                </a:tc>
                <a:tc>
                  <a:txBody>
                    <a:bodyPr/>
                    <a:lstStyle/>
                    <a:p>
                      <a:pPr fontAlgn="t"/>
                      <a:r>
                        <a:rPr lang="en-US" sz="2000" dirty="0">
                          <a:effectLst/>
                          <a:latin typeface="Times New Roman" panose="02020603050405020304" pitchFamily="18" charset="0"/>
                          <a:cs typeface="Times New Roman" panose="02020603050405020304" pitchFamily="18" charset="0"/>
                        </a:rPr>
                        <a:t>Diffuse bilateral infiltrates</a:t>
                      </a:r>
                    </a:p>
                  </a:txBody>
                  <a:tcPr anchor="ctr"/>
                </a:tc>
                <a:extLst>
                  <a:ext uri="{0D108BD9-81ED-4DB2-BD59-A6C34878D82A}">
                    <a16:rowId xmlns:a16="http://schemas.microsoft.com/office/drawing/2014/main" val="3574901230"/>
                  </a:ext>
                </a:extLst>
              </a:tr>
              <a:tr h="508673">
                <a:tc>
                  <a:txBody>
                    <a:bodyPr/>
                    <a:lstStyle/>
                    <a:p>
                      <a:pPr fontAlgn="t"/>
                      <a:r>
                        <a:rPr lang="en-US" sz="2000">
                          <a:effectLst/>
                          <a:latin typeface="Times New Roman" panose="02020603050405020304" pitchFamily="18" charset="0"/>
                          <a:cs typeface="Times New Roman" panose="02020603050405020304" pitchFamily="18" charset="0"/>
                        </a:rPr>
                        <a:t>Ejection fraction</a:t>
                      </a:r>
                    </a:p>
                  </a:txBody>
                  <a:tcPr anchor="ctr"/>
                </a:tc>
                <a:tc>
                  <a:txBody>
                    <a:bodyPr/>
                    <a:lstStyle/>
                    <a:p>
                      <a:pPr fontAlgn="t"/>
                      <a:r>
                        <a:rPr lang="en-US" sz="2000">
                          <a:effectLst/>
                          <a:latin typeface="Times New Roman" panose="02020603050405020304" pitchFamily="18" charset="0"/>
                          <a:cs typeface="Times New Roman" panose="02020603050405020304" pitchFamily="18" charset="0"/>
                        </a:rPr>
                        <a:t>Normal</a:t>
                      </a:r>
                    </a:p>
                  </a:txBody>
                  <a:tcPr anchor="ctr"/>
                </a:tc>
                <a:tc>
                  <a:txBody>
                    <a:bodyPr/>
                    <a:lstStyle/>
                    <a:p>
                      <a:pPr fontAlgn="t"/>
                      <a:r>
                        <a:rPr lang="en-US" sz="2000">
                          <a:effectLst/>
                          <a:latin typeface="Times New Roman" panose="02020603050405020304" pitchFamily="18" charset="0"/>
                          <a:cs typeface="Times New Roman" panose="02020603050405020304" pitchFamily="18" charset="0"/>
                        </a:rPr>
                        <a:t>Decreased</a:t>
                      </a:r>
                    </a:p>
                  </a:txBody>
                  <a:tcPr anchor="ctr"/>
                </a:tc>
                <a:extLst>
                  <a:ext uri="{0D108BD9-81ED-4DB2-BD59-A6C34878D82A}">
                    <a16:rowId xmlns:a16="http://schemas.microsoft.com/office/drawing/2014/main" val="687683374"/>
                  </a:ext>
                </a:extLst>
              </a:tr>
              <a:tr h="508673">
                <a:tc>
                  <a:txBody>
                    <a:bodyPr/>
                    <a:lstStyle/>
                    <a:p>
                      <a:pPr fontAlgn="t"/>
                      <a:r>
                        <a:rPr lang="en-US" sz="2000" dirty="0">
                          <a:effectLst/>
                          <a:latin typeface="Times New Roman" panose="02020603050405020304" pitchFamily="18" charset="0"/>
                          <a:cs typeface="Times New Roman" panose="02020603050405020304" pitchFamily="18" charset="0"/>
                        </a:rPr>
                        <a:t>PAOP</a:t>
                      </a:r>
                    </a:p>
                  </a:txBody>
                  <a:tcPr anchor="ctr"/>
                </a:tc>
                <a:tc>
                  <a:txBody>
                    <a:bodyPr/>
                    <a:lstStyle/>
                    <a:p>
                      <a:pPr fontAlgn="t"/>
                      <a:r>
                        <a:rPr lang="en-US" sz="2000">
                          <a:effectLst/>
                          <a:latin typeface="Times New Roman" panose="02020603050405020304" pitchFamily="18" charset="0"/>
                          <a:cs typeface="Times New Roman" panose="02020603050405020304" pitchFamily="18" charset="0"/>
                        </a:rPr>
                        <a:t>Most often 18 mmHg or less</a:t>
                      </a:r>
                    </a:p>
                  </a:txBody>
                  <a:tcPr anchor="ctr"/>
                </a:tc>
                <a:tc>
                  <a:txBody>
                    <a:bodyPr/>
                    <a:lstStyle/>
                    <a:p>
                      <a:pPr fontAlgn="t"/>
                      <a:r>
                        <a:rPr lang="en-US" sz="2000" dirty="0">
                          <a:effectLst/>
                          <a:latin typeface="Times New Roman" panose="02020603050405020304" pitchFamily="18" charset="0"/>
                          <a:cs typeface="Times New Roman" panose="02020603050405020304" pitchFamily="18" charset="0"/>
                        </a:rPr>
                        <a:t>Greater than 18 mmHg</a:t>
                      </a:r>
                    </a:p>
                  </a:txBody>
                  <a:tcPr anchor="ctr"/>
                </a:tc>
                <a:extLst>
                  <a:ext uri="{0D108BD9-81ED-4DB2-BD59-A6C34878D82A}">
                    <a16:rowId xmlns:a16="http://schemas.microsoft.com/office/drawing/2014/main" val="3287171645"/>
                  </a:ext>
                </a:extLst>
              </a:tr>
              <a:tr h="508673">
                <a:tc>
                  <a:txBody>
                    <a:bodyPr/>
                    <a:lstStyle/>
                    <a:p>
                      <a:pPr fontAlgn="t"/>
                      <a:r>
                        <a:rPr lang="en-US" sz="2000" dirty="0">
                          <a:effectLst/>
                          <a:latin typeface="Times New Roman" panose="02020603050405020304" pitchFamily="18" charset="0"/>
                          <a:cs typeface="Times New Roman" panose="02020603050405020304" pitchFamily="18" charset="0"/>
                        </a:rPr>
                        <a:t>Pulmonary edema fluid</a:t>
                      </a:r>
                    </a:p>
                  </a:txBody>
                  <a:tcPr anchor="ctr"/>
                </a:tc>
                <a:tc>
                  <a:txBody>
                    <a:bodyPr/>
                    <a:lstStyle/>
                    <a:p>
                      <a:pPr fontAlgn="t"/>
                      <a:r>
                        <a:rPr lang="en-US" sz="2000">
                          <a:effectLst/>
                          <a:latin typeface="Times New Roman" panose="02020603050405020304" pitchFamily="18" charset="0"/>
                          <a:cs typeface="Times New Roman" panose="02020603050405020304" pitchFamily="18" charset="0"/>
                        </a:rPr>
                        <a:t>Exudate</a:t>
                      </a:r>
                    </a:p>
                  </a:txBody>
                  <a:tcPr anchor="ctr"/>
                </a:tc>
                <a:tc>
                  <a:txBody>
                    <a:bodyPr/>
                    <a:lstStyle/>
                    <a:p>
                      <a:pPr fontAlgn="t"/>
                      <a:r>
                        <a:rPr lang="en-US" sz="2000">
                          <a:effectLst/>
                          <a:latin typeface="Times New Roman" panose="02020603050405020304" pitchFamily="18" charset="0"/>
                          <a:cs typeface="Times New Roman" panose="02020603050405020304" pitchFamily="18" charset="0"/>
                        </a:rPr>
                        <a:t>Transudate</a:t>
                      </a:r>
                    </a:p>
                  </a:txBody>
                  <a:tcPr anchor="ctr"/>
                </a:tc>
                <a:extLst>
                  <a:ext uri="{0D108BD9-81ED-4DB2-BD59-A6C34878D82A}">
                    <a16:rowId xmlns:a16="http://schemas.microsoft.com/office/drawing/2014/main" val="2307128617"/>
                  </a:ext>
                </a:extLst>
              </a:tr>
              <a:tr h="322611">
                <a:tc>
                  <a:txBody>
                    <a:bodyPr/>
                    <a:lstStyle/>
                    <a:p>
                      <a:pPr fontAlgn="t"/>
                      <a:r>
                        <a:rPr lang="en-US" sz="2000" dirty="0">
                          <a:effectLst/>
                          <a:latin typeface="Times New Roman" panose="02020603050405020304" pitchFamily="18" charset="0"/>
                          <a:cs typeface="Times New Roman" panose="02020603050405020304" pitchFamily="18" charset="0"/>
                        </a:rPr>
                        <a:t>Fluid balance</a:t>
                      </a:r>
                    </a:p>
                  </a:txBody>
                  <a:tcPr anchor="ctr"/>
                </a:tc>
                <a:tc>
                  <a:txBody>
                    <a:bodyPr/>
                    <a:lstStyle/>
                    <a:p>
                      <a:pPr fontAlgn="t"/>
                      <a:r>
                        <a:rPr lang="en-US" sz="2000">
                          <a:effectLst/>
                          <a:latin typeface="Times New Roman" panose="02020603050405020304" pitchFamily="18" charset="0"/>
                          <a:cs typeface="Times New Roman" panose="02020603050405020304" pitchFamily="18" charset="0"/>
                        </a:rPr>
                        <a:t>Neutral or negative</a:t>
                      </a:r>
                    </a:p>
                  </a:txBody>
                  <a:tcPr anchor="ctr"/>
                </a:tc>
                <a:tc>
                  <a:txBody>
                    <a:bodyPr/>
                    <a:lstStyle/>
                    <a:p>
                      <a:pPr fontAlgn="t"/>
                      <a:r>
                        <a:rPr lang="en-US" sz="2000">
                          <a:effectLst/>
                          <a:latin typeface="Times New Roman" panose="02020603050405020304" pitchFamily="18" charset="0"/>
                          <a:cs typeface="Times New Roman" panose="02020603050405020304" pitchFamily="18" charset="0"/>
                        </a:rPr>
                        <a:t>Positive</a:t>
                      </a:r>
                    </a:p>
                  </a:txBody>
                  <a:tcPr anchor="ctr"/>
                </a:tc>
                <a:extLst>
                  <a:ext uri="{0D108BD9-81ED-4DB2-BD59-A6C34878D82A}">
                    <a16:rowId xmlns:a16="http://schemas.microsoft.com/office/drawing/2014/main" val="3480555425"/>
                  </a:ext>
                </a:extLst>
              </a:tr>
              <a:tr h="508673">
                <a:tc>
                  <a:txBody>
                    <a:bodyPr/>
                    <a:lstStyle/>
                    <a:p>
                      <a:pPr fontAlgn="t"/>
                      <a:r>
                        <a:rPr lang="en-US" sz="2000" dirty="0">
                          <a:effectLst/>
                          <a:latin typeface="Times New Roman" panose="02020603050405020304" pitchFamily="18" charset="0"/>
                          <a:cs typeface="Times New Roman" panose="02020603050405020304" pitchFamily="18" charset="0"/>
                        </a:rPr>
                        <a:t>Response to diuretics</a:t>
                      </a:r>
                    </a:p>
                  </a:txBody>
                  <a:tcPr anchor="ctr"/>
                </a:tc>
                <a:tc>
                  <a:txBody>
                    <a:bodyPr/>
                    <a:lstStyle/>
                    <a:p>
                      <a:pPr fontAlgn="t"/>
                      <a:r>
                        <a:rPr lang="en-US" sz="2000">
                          <a:effectLst/>
                          <a:latin typeface="Times New Roman" panose="02020603050405020304" pitchFamily="18" charset="0"/>
                          <a:cs typeface="Times New Roman" panose="02020603050405020304" pitchFamily="18" charset="0"/>
                        </a:rPr>
                        <a:t>Inconsistent</a:t>
                      </a:r>
                    </a:p>
                  </a:txBody>
                  <a:tcPr anchor="ctr"/>
                </a:tc>
                <a:tc>
                  <a:txBody>
                    <a:bodyPr/>
                    <a:lstStyle/>
                    <a:p>
                      <a:pPr fontAlgn="t"/>
                      <a:r>
                        <a:rPr lang="en-US" sz="2000">
                          <a:effectLst/>
                          <a:latin typeface="Times New Roman" panose="02020603050405020304" pitchFamily="18" charset="0"/>
                          <a:cs typeface="Times New Roman" panose="02020603050405020304" pitchFamily="18" charset="0"/>
                        </a:rPr>
                        <a:t>Significant improvement</a:t>
                      </a:r>
                    </a:p>
                  </a:txBody>
                  <a:tcPr anchor="ctr"/>
                </a:tc>
                <a:extLst>
                  <a:ext uri="{0D108BD9-81ED-4DB2-BD59-A6C34878D82A}">
                    <a16:rowId xmlns:a16="http://schemas.microsoft.com/office/drawing/2014/main" val="2727296042"/>
                  </a:ext>
                </a:extLst>
              </a:tr>
              <a:tr h="508673">
                <a:tc>
                  <a:txBody>
                    <a:bodyPr/>
                    <a:lstStyle/>
                    <a:p>
                      <a:pPr fontAlgn="t"/>
                      <a:r>
                        <a:rPr lang="en-US" sz="2000" dirty="0">
                          <a:effectLst/>
                          <a:latin typeface="Times New Roman" panose="02020603050405020304" pitchFamily="18" charset="0"/>
                          <a:cs typeface="Times New Roman" panose="02020603050405020304" pitchFamily="18" charset="0"/>
                        </a:rPr>
                        <a:t>White cell count</a:t>
                      </a:r>
                    </a:p>
                  </a:txBody>
                  <a:tcPr anchor="ctr"/>
                </a:tc>
                <a:tc>
                  <a:txBody>
                    <a:bodyPr/>
                    <a:lstStyle/>
                    <a:p>
                      <a:pPr fontAlgn="t"/>
                      <a:r>
                        <a:rPr lang="en-US" sz="2000">
                          <a:effectLst/>
                          <a:latin typeface="Times New Roman" panose="02020603050405020304" pitchFamily="18" charset="0"/>
                          <a:cs typeface="Times New Roman" panose="02020603050405020304" pitchFamily="18" charset="0"/>
                        </a:rPr>
                        <a:t>Transient leukopenia may be present</a:t>
                      </a:r>
                    </a:p>
                  </a:txBody>
                  <a:tcPr anchor="ctr"/>
                </a:tc>
                <a:tc>
                  <a:txBody>
                    <a:bodyPr/>
                    <a:lstStyle/>
                    <a:p>
                      <a:pPr fontAlgn="t"/>
                      <a:r>
                        <a:rPr lang="en-US" sz="2000">
                          <a:effectLst/>
                          <a:latin typeface="Times New Roman" panose="02020603050405020304" pitchFamily="18" charset="0"/>
                          <a:cs typeface="Times New Roman" panose="02020603050405020304" pitchFamily="18" charset="0"/>
                        </a:rPr>
                        <a:t>Unchanged</a:t>
                      </a:r>
                    </a:p>
                  </a:txBody>
                  <a:tcPr anchor="ctr"/>
                </a:tc>
                <a:extLst>
                  <a:ext uri="{0D108BD9-81ED-4DB2-BD59-A6C34878D82A}">
                    <a16:rowId xmlns:a16="http://schemas.microsoft.com/office/drawing/2014/main" val="3232946476"/>
                  </a:ext>
                </a:extLst>
              </a:tr>
              <a:tr h="322611">
                <a:tc>
                  <a:txBody>
                    <a:bodyPr/>
                    <a:lstStyle/>
                    <a:p>
                      <a:pPr fontAlgn="t"/>
                      <a:r>
                        <a:rPr lang="en-US" sz="2000">
                          <a:effectLst/>
                          <a:latin typeface="Times New Roman" panose="02020603050405020304" pitchFamily="18" charset="0"/>
                          <a:cs typeface="Times New Roman" panose="02020603050405020304" pitchFamily="18" charset="0"/>
                        </a:rPr>
                        <a:t>BNP</a:t>
                      </a:r>
                    </a:p>
                  </a:txBody>
                  <a:tcPr anchor="ctr"/>
                </a:tc>
                <a:tc>
                  <a:txBody>
                    <a:bodyPr/>
                    <a:lstStyle/>
                    <a:p>
                      <a:pPr fontAlgn="t"/>
                      <a:r>
                        <a:rPr lang="en-US" sz="2000">
                          <a:effectLst/>
                          <a:latin typeface="Times New Roman" panose="02020603050405020304" pitchFamily="18" charset="0"/>
                          <a:cs typeface="Times New Roman" panose="02020603050405020304" pitchFamily="18" charset="0"/>
                        </a:rPr>
                        <a:t>&lt;250 pg/mL</a:t>
                      </a:r>
                    </a:p>
                  </a:txBody>
                  <a:tcPr anchor="ctr"/>
                </a:tc>
                <a:tc>
                  <a:txBody>
                    <a:bodyPr/>
                    <a:lstStyle/>
                    <a:p>
                      <a:pPr fontAlgn="t"/>
                      <a:r>
                        <a:rPr lang="en-US" sz="2000" dirty="0">
                          <a:effectLst/>
                          <a:latin typeface="Times New Roman" panose="02020603050405020304" pitchFamily="18" charset="0"/>
                          <a:cs typeface="Times New Roman" panose="02020603050405020304" pitchFamily="18" charset="0"/>
                        </a:rPr>
                        <a:t>&gt;1200 </a:t>
                      </a:r>
                      <a:r>
                        <a:rPr lang="en-US" sz="2000" dirty="0" err="1">
                          <a:effectLst/>
                          <a:latin typeface="Times New Roman" panose="02020603050405020304" pitchFamily="18" charset="0"/>
                          <a:cs typeface="Times New Roman" panose="02020603050405020304" pitchFamily="18" charset="0"/>
                        </a:rPr>
                        <a:t>pg</a:t>
                      </a:r>
                      <a:r>
                        <a:rPr lang="en-US" sz="2000" dirty="0">
                          <a:effectLst/>
                          <a:latin typeface="Times New Roman" panose="02020603050405020304" pitchFamily="18" charset="0"/>
                          <a:cs typeface="Times New Roman" panose="02020603050405020304" pitchFamily="18" charset="0"/>
                        </a:rPr>
                        <a:t>/mL</a:t>
                      </a:r>
                    </a:p>
                  </a:txBody>
                  <a:tcPr anchor="ctr"/>
                </a:tc>
                <a:extLst>
                  <a:ext uri="{0D108BD9-81ED-4DB2-BD59-A6C34878D82A}">
                    <a16:rowId xmlns:a16="http://schemas.microsoft.com/office/drawing/2014/main" val="33330715"/>
                  </a:ext>
                </a:extLst>
              </a:tr>
            </a:tbl>
          </a:graphicData>
        </a:graphic>
      </p:graphicFrame>
    </p:spTree>
    <p:extLst>
      <p:ext uri="{BB962C8B-B14F-4D97-AF65-F5344CB8AC3E}">
        <p14:creationId xmlns:p14="http://schemas.microsoft.com/office/powerpoint/2010/main" val="26103745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D4D32-257C-4FFF-A515-72FB2B6659E0}"/>
              </a:ext>
            </a:extLst>
          </p:cNvPr>
          <p:cNvSpPr>
            <a:spLocks noGrp="1"/>
          </p:cNvSpPr>
          <p:nvPr>
            <p:ph type="title"/>
          </p:nvPr>
        </p:nvSpPr>
        <p:spPr/>
        <p:txBody>
          <a:bodyPr/>
          <a:lstStyle/>
          <a:p>
            <a:r>
              <a:rPr lang="en-US" dirty="0" err="1"/>
              <a:t>Trali</a:t>
            </a:r>
            <a:r>
              <a:rPr lang="en-US" dirty="0"/>
              <a:t> and taco</a:t>
            </a:r>
          </a:p>
        </p:txBody>
      </p:sp>
      <p:sp>
        <p:nvSpPr>
          <p:cNvPr id="3" name="Text Placeholder 2">
            <a:extLst>
              <a:ext uri="{FF2B5EF4-FFF2-40B4-BE49-F238E27FC236}">
                <a16:creationId xmlns:a16="http://schemas.microsoft.com/office/drawing/2014/main" id="{1A8246F9-64BD-4AC8-83BB-A118EAD783FE}"/>
              </a:ext>
            </a:extLst>
          </p:cNvPr>
          <p:cNvSpPr>
            <a:spLocks noGrp="1"/>
          </p:cNvSpPr>
          <p:nvPr>
            <p:ph type="body" idx="1"/>
          </p:nvPr>
        </p:nvSpPr>
        <p:spPr>
          <a:xfrm>
            <a:off x="291047" y="1691024"/>
            <a:ext cx="4873474" cy="679994"/>
          </a:xfrm>
        </p:spPr>
        <p:txBody>
          <a:bodyPr/>
          <a:lstStyle/>
          <a:p>
            <a:r>
              <a:rPr lang="en-US" dirty="0" err="1"/>
              <a:t>trali</a:t>
            </a:r>
            <a:endParaRPr lang="en-US" dirty="0"/>
          </a:p>
        </p:txBody>
      </p:sp>
      <p:sp>
        <p:nvSpPr>
          <p:cNvPr id="5" name="Text Placeholder 4">
            <a:extLst>
              <a:ext uri="{FF2B5EF4-FFF2-40B4-BE49-F238E27FC236}">
                <a16:creationId xmlns:a16="http://schemas.microsoft.com/office/drawing/2014/main" id="{5A1C305F-3DBC-4C69-979F-53B06FEE8CC6}"/>
              </a:ext>
            </a:extLst>
          </p:cNvPr>
          <p:cNvSpPr>
            <a:spLocks noGrp="1"/>
          </p:cNvSpPr>
          <p:nvPr>
            <p:ph type="body" sz="quarter" idx="3"/>
          </p:nvPr>
        </p:nvSpPr>
        <p:spPr>
          <a:xfrm>
            <a:off x="6101255" y="1713646"/>
            <a:ext cx="4881804" cy="679994"/>
          </a:xfrm>
        </p:spPr>
        <p:txBody>
          <a:bodyPr/>
          <a:lstStyle/>
          <a:p>
            <a:r>
              <a:rPr lang="en-US" dirty="0"/>
              <a:t>TACO</a:t>
            </a:r>
          </a:p>
        </p:txBody>
      </p:sp>
      <p:pic>
        <p:nvPicPr>
          <p:cNvPr id="8" name="Content Placeholder 7">
            <a:extLst>
              <a:ext uri="{FF2B5EF4-FFF2-40B4-BE49-F238E27FC236}">
                <a16:creationId xmlns:a16="http://schemas.microsoft.com/office/drawing/2014/main" id="{AD1634FB-7B5B-4115-8FB5-37703F950264}"/>
              </a:ext>
            </a:extLst>
          </p:cNvPr>
          <p:cNvPicPr>
            <a:picLocks noGrp="1" noChangeAspect="1"/>
          </p:cNvPicPr>
          <p:nvPr>
            <p:ph sz="quarter" idx="13"/>
          </p:nvPr>
        </p:nvPicPr>
        <p:blipFill>
          <a:blip r:embed="rId2"/>
          <a:stretch>
            <a:fillRect/>
          </a:stretch>
        </p:blipFill>
        <p:spPr>
          <a:xfrm>
            <a:off x="590483" y="2569636"/>
            <a:ext cx="4873474" cy="4183994"/>
          </a:xfrm>
          <a:prstGeom prst="rect">
            <a:avLst/>
          </a:prstGeom>
        </p:spPr>
      </p:pic>
      <p:pic>
        <p:nvPicPr>
          <p:cNvPr id="7" name="Picture 2" descr="An external file that holds a picture, illustration, etc.&#10;Object name is IJCCM-18-396-g001.jpg">
            <a:extLst>
              <a:ext uri="{FF2B5EF4-FFF2-40B4-BE49-F238E27FC236}">
                <a16:creationId xmlns:a16="http://schemas.microsoft.com/office/drawing/2014/main" id="{D67CA29F-D5A4-4770-B70D-942CF52A9FF6}"/>
              </a:ext>
            </a:extLst>
          </p:cNvPr>
          <p:cNvPicPr>
            <a:picLocks noGrp="1" noChangeAspect="1" noChangeArrowheads="1"/>
          </p:cNvPicPr>
          <p:nvPr>
            <p:ph sz="quarter" idx="14"/>
          </p:nvPr>
        </p:nvPicPr>
        <p:blipFill rotWithShape="1">
          <a:blip r:embed="rId3">
            <a:extLst>
              <a:ext uri="{28A0092B-C50C-407E-A947-70E740481C1C}">
                <a14:useLocalDpi xmlns:a14="http://schemas.microsoft.com/office/drawing/2010/main" val="0"/>
              </a:ext>
            </a:extLst>
          </a:blip>
          <a:srcRect r="1" b="8536"/>
          <a:stretch/>
        </p:blipFill>
        <p:spPr bwMode="auto">
          <a:xfrm>
            <a:off x="6695072" y="2371018"/>
            <a:ext cx="4906445" cy="4504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4756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DFF59-44CB-4FAE-A014-5321B9437FE3}"/>
              </a:ext>
            </a:extLst>
          </p:cNvPr>
          <p:cNvSpPr>
            <a:spLocks noGrp="1"/>
          </p:cNvSpPr>
          <p:nvPr>
            <p:ph type="title"/>
          </p:nvPr>
        </p:nvSpPr>
        <p:spPr>
          <a:xfrm>
            <a:off x="725214" y="-189186"/>
            <a:ext cx="10363826" cy="1521011"/>
          </a:xfrm>
        </p:spPr>
        <p:txBody>
          <a:bodyPr/>
          <a:lstStyle/>
          <a:p>
            <a:r>
              <a:rPr lang="en-US" dirty="0"/>
              <a:t>Canadian Consensus Conference Guideline  2004</a:t>
            </a:r>
          </a:p>
        </p:txBody>
      </p:sp>
      <p:graphicFrame>
        <p:nvGraphicFramePr>
          <p:cNvPr id="4" name="Content Placeholder 3">
            <a:extLst>
              <a:ext uri="{FF2B5EF4-FFF2-40B4-BE49-F238E27FC236}">
                <a16:creationId xmlns:a16="http://schemas.microsoft.com/office/drawing/2014/main" id="{D6CBA9CD-1C92-4171-93F0-3A775275C683}"/>
              </a:ext>
            </a:extLst>
          </p:cNvPr>
          <p:cNvGraphicFramePr>
            <a:graphicFrameLocks noGrp="1"/>
          </p:cNvGraphicFramePr>
          <p:nvPr>
            <p:ph idx="1"/>
            <p:extLst>
              <p:ext uri="{D42A27DB-BD31-4B8C-83A1-F6EECF244321}">
                <p14:modId xmlns:p14="http://schemas.microsoft.com/office/powerpoint/2010/main" val="2336167047"/>
              </p:ext>
            </p:extLst>
          </p:nvPr>
        </p:nvGraphicFramePr>
        <p:xfrm>
          <a:off x="210520" y="1331825"/>
          <a:ext cx="11770960" cy="466344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906165580"/>
                    </a:ext>
                  </a:extLst>
                </a:gridCol>
                <a:gridCol w="6558456">
                  <a:extLst>
                    <a:ext uri="{9D8B030D-6E8A-4147-A177-3AD203B41FA5}">
                      <a16:colId xmlns:a16="http://schemas.microsoft.com/office/drawing/2014/main" val="1030058260"/>
                    </a:ext>
                  </a:extLst>
                </a:gridCol>
                <a:gridCol w="2469304">
                  <a:extLst>
                    <a:ext uri="{9D8B030D-6E8A-4147-A177-3AD203B41FA5}">
                      <a16:colId xmlns:a16="http://schemas.microsoft.com/office/drawing/2014/main" val="1661623683"/>
                    </a:ext>
                  </a:extLst>
                </a:gridCol>
              </a:tblGrid>
              <a:tr h="370840">
                <a:tc>
                  <a:txBody>
                    <a:bodyPr/>
                    <a:lstStyle/>
                    <a:p>
                      <a:endParaRPr lang="en-US" sz="2400" dirty="0">
                        <a:latin typeface="Times New Roman" panose="02020603050405020304" pitchFamily="18" charset="0"/>
                        <a:cs typeface="Times New Roman" panose="02020603050405020304" pitchFamily="18" charset="0"/>
                      </a:endParaRPr>
                    </a:p>
                  </a:txBody>
                  <a:tcPr/>
                </a:tc>
                <a:tc>
                  <a:txBody>
                    <a:bodyPr/>
                    <a:lstStyle/>
                    <a:p>
                      <a:r>
                        <a:rPr lang="en-US" sz="2400" dirty="0">
                          <a:latin typeface="Times New Roman" panose="02020603050405020304" pitchFamily="18" charset="0"/>
                          <a:cs typeface="Times New Roman" panose="02020603050405020304" pitchFamily="18" charset="0"/>
                        </a:rPr>
                        <a:t>TRALI</a:t>
                      </a:r>
                    </a:p>
                  </a:txBody>
                  <a:tcPr/>
                </a:tc>
                <a:tc>
                  <a:txBody>
                    <a:bodyPr/>
                    <a:lstStyle/>
                    <a:p>
                      <a:r>
                        <a:rPr lang="en-US" sz="2400" dirty="0">
                          <a:latin typeface="Times New Roman" panose="02020603050405020304" pitchFamily="18" charset="0"/>
                          <a:cs typeface="Times New Roman" panose="02020603050405020304" pitchFamily="18" charset="0"/>
                        </a:rPr>
                        <a:t>Possible TRALI</a:t>
                      </a:r>
                    </a:p>
                  </a:txBody>
                  <a:tcPr/>
                </a:tc>
                <a:extLst>
                  <a:ext uri="{0D108BD9-81ED-4DB2-BD59-A6C34878D82A}">
                    <a16:rowId xmlns:a16="http://schemas.microsoft.com/office/drawing/2014/main" val="853715304"/>
                  </a:ext>
                </a:extLst>
              </a:tr>
              <a:tr h="370840">
                <a:tc>
                  <a:txBody>
                    <a:bodyPr/>
                    <a:lstStyle/>
                    <a:p>
                      <a:r>
                        <a:rPr lang="en-US" sz="2400" b="1" i="0" kern="1200" dirty="0">
                          <a:solidFill>
                            <a:schemeClr val="dk1"/>
                          </a:solidFill>
                          <a:effectLst/>
                          <a:latin typeface="Times New Roman" panose="02020603050405020304" pitchFamily="18" charset="0"/>
                          <a:ea typeface="+mn-ea"/>
                          <a:cs typeface="Times New Roman" panose="02020603050405020304" pitchFamily="18" charset="0"/>
                        </a:rPr>
                        <a:t>Acute lung injury (ALI)/acute respiratory distress syndrome (ARDS)</a:t>
                      </a:r>
                      <a:endParaRPr lang="en-US" sz="2400" dirty="0">
                        <a:latin typeface="Times New Roman" panose="02020603050405020304" pitchFamily="18" charset="0"/>
                        <a:cs typeface="Times New Roman" panose="02020603050405020304" pitchFamily="18" charset="0"/>
                      </a:endParaRPr>
                    </a:p>
                  </a:txBody>
                  <a:tcPr/>
                </a:tc>
                <a:tc>
                  <a:txBody>
                    <a:bodyPr/>
                    <a:lstStyle/>
                    <a:p>
                      <a:r>
                        <a:rPr lang="en-US" sz="2400" b="0" i="0" kern="1200" dirty="0">
                          <a:solidFill>
                            <a:schemeClr val="dk1"/>
                          </a:solidFill>
                          <a:effectLst/>
                          <a:latin typeface="Times New Roman" panose="02020603050405020304" pitchFamily="18" charset="0"/>
                          <a:ea typeface="+mn-ea"/>
                          <a:cs typeface="Times New Roman" panose="02020603050405020304" pitchFamily="18" charset="0"/>
                        </a:rPr>
                        <a:t>Acute onset (during or within six hours of transfusion)</a:t>
                      </a:r>
                    </a:p>
                    <a:p>
                      <a:r>
                        <a:rPr lang="en-US" sz="2400" b="0" i="0" kern="1200" dirty="0">
                          <a:solidFill>
                            <a:schemeClr val="dk1"/>
                          </a:solidFill>
                          <a:effectLst/>
                          <a:latin typeface="Times New Roman" panose="02020603050405020304" pitchFamily="18" charset="0"/>
                          <a:ea typeface="+mn-ea"/>
                          <a:cs typeface="Times New Roman" panose="02020603050405020304" pitchFamily="18" charset="0"/>
                        </a:rPr>
                        <a:t>Hypoxemia*</a:t>
                      </a:r>
                    </a:p>
                    <a:p>
                      <a:r>
                        <a:rPr lang="en-US" sz="2400" b="0" i="0" kern="1200" dirty="0">
                          <a:solidFill>
                            <a:schemeClr val="dk1"/>
                          </a:solidFill>
                          <a:effectLst/>
                          <a:latin typeface="Times New Roman" panose="02020603050405020304" pitchFamily="18" charset="0"/>
                          <a:ea typeface="+mn-ea"/>
                          <a:cs typeface="Times New Roman" panose="02020603050405020304" pitchFamily="18" charset="0"/>
                        </a:rPr>
                        <a:t>Bilateral infiltrates on frontal chest radiograph</a:t>
                      </a:r>
                    </a:p>
                    <a:p>
                      <a:r>
                        <a:rPr lang="en-US" sz="2400" b="0" i="0" kern="1200" dirty="0">
                          <a:solidFill>
                            <a:schemeClr val="dk1"/>
                          </a:solidFill>
                          <a:effectLst/>
                          <a:latin typeface="Times New Roman" panose="02020603050405020304" pitchFamily="18" charset="0"/>
                          <a:ea typeface="+mn-ea"/>
                          <a:cs typeface="Times New Roman" panose="02020603050405020304" pitchFamily="18" charset="0"/>
                        </a:rPr>
                        <a:t>No evidence of circulatory overload/left atrial hypertension</a:t>
                      </a:r>
                    </a:p>
                    <a:p>
                      <a:r>
                        <a:rPr lang="en-US" sz="2400" b="0" i="0" kern="1200" dirty="0">
                          <a:solidFill>
                            <a:schemeClr val="dk1"/>
                          </a:solidFill>
                          <a:effectLst/>
                          <a:latin typeface="Times New Roman" panose="02020603050405020304" pitchFamily="18" charset="0"/>
                          <a:ea typeface="+mn-ea"/>
                          <a:cs typeface="Times New Roman" panose="02020603050405020304" pitchFamily="18" charset="0"/>
                        </a:rPr>
                        <a:t>No pre-existing ALI/ARDS before transfusion </a:t>
                      </a:r>
                    </a:p>
                    <a:p>
                      <a:endParaRPr lang="en-US" sz="2400" dirty="0">
                        <a:latin typeface="Times New Roman" panose="02020603050405020304" pitchFamily="18" charset="0"/>
                        <a:cs typeface="Times New Roman" panose="02020603050405020304" pitchFamily="18" charset="0"/>
                      </a:endParaRPr>
                    </a:p>
                  </a:txBody>
                  <a:tcPr/>
                </a:tc>
                <a:tc>
                  <a:txBody>
                    <a:bodyPr/>
                    <a:lstStyle/>
                    <a:p>
                      <a:pPr fontAlgn="t"/>
                      <a:r>
                        <a:rPr lang="en-US" sz="2400" dirty="0">
                          <a:effectLst/>
                          <a:latin typeface="Times New Roman" panose="02020603050405020304" pitchFamily="18" charset="0"/>
                          <a:cs typeface="Times New Roman" panose="02020603050405020304" pitchFamily="18" charset="0"/>
                        </a:rPr>
                        <a:t>Same as for TRALI</a:t>
                      </a:r>
                    </a:p>
                  </a:txBody>
                  <a:tcPr anchor="ctr"/>
                </a:tc>
                <a:extLst>
                  <a:ext uri="{0D108BD9-81ED-4DB2-BD59-A6C34878D82A}">
                    <a16:rowId xmlns:a16="http://schemas.microsoft.com/office/drawing/2014/main" val="199976685"/>
                  </a:ext>
                </a:extLst>
              </a:tr>
              <a:tr h="370840">
                <a:tc>
                  <a:txBody>
                    <a:bodyPr/>
                    <a:lstStyle/>
                    <a:p>
                      <a:r>
                        <a:rPr lang="en-US" sz="2400" b="1" i="0" kern="1200" dirty="0">
                          <a:solidFill>
                            <a:schemeClr val="dk1"/>
                          </a:solidFill>
                          <a:effectLst/>
                          <a:latin typeface="Times New Roman" panose="02020603050405020304" pitchFamily="18" charset="0"/>
                          <a:ea typeface="+mn-ea"/>
                          <a:cs typeface="Times New Roman" panose="02020603050405020304" pitchFamily="18" charset="0"/>
                        </a:rPr>
                        <a:t>ALI/ARDS risk </a:t>
                      </a:r>
                      <a:r>
                        <a:rPr lang="en-US" sz="2400" b="1" i="0" kern="1200" dirty="0" err="1">
                          <a:solidFill>
                            <a:schemeClr val="dk1"/>
                          </a:solidFill>
                          <a:effectLst/>
                          <a:latin typeface="Times New Roman" panose="02020603050405020304" pitchFamily="18" charset="0"/>
                          <a:ea typeface="+mn-ea"/>
                          <a:cs typeface="Times New Roman" panose="02020603050405020304" pitchFamily="18" charset="0"/>
                        </a:rPr>
                        <a:t>factor</a:t>
                      </a:r>
                      <a:r>
                        <a:rPr lang="en-US" sz="2400" b="1" i="0" kern="1200" baseline="30000" dirty="0" err="1">
                          <a:solidFill>
                            <a:schemeClr val="dk1"/>
                          </a:solidFill>
                          <a:effectLst/>
                          <a:latin typeface="Times New Roman" panose="02020603050405020304" pitchFamily="18" charset="0"/>
                          <a:ea typeface="+mn-ea"/>
                          <a:cs typeface="Times New Roman" panose="02020603050405020304" pitchFamily="18" charset="0"/>
                        </a:rPr>
                        <a:t>Δ</a:t>
                      </a:r>
                      <a:r>
                        <a:rPr lang="en-US" sz="2400" b="1" i="0" kern="1200" dirty="0">
                          <a:solidFill>
                            <a:schemeClr val="dk1"/>
                          </a:solidFill>
                          <a:effectLst/>
                          <a:latin typeface="Times New Roman" panose="02020603050405020304" pitchFamily="18" charset="0"/>
                          <a:ea typeface="+mn-ea"/>
                          <a:cs typeface="Times New Roman" panose="02020603050405020304" pitchFamily="18" charset="0"/>
                        </a:rPr>
                        <a:t> at time of transfusion</a:t>
                      </a:r>
                      <a:endParaRPr lang="en-US" sz="2400" dirty="0">
                        <a:latin typeface="Times New Roman" panose="02020603050405020304" pitchFamily="18" charset="0"/>
                        <a:cs typeface="Times New Roman" panose="02020603050405020304" pitchFamily="18" charset="0"/>
                      </a:endParaRPr>
                    </a:p>
                  </a:txBody>
                  <a:tcPr/>
                </a:tc>
                <a:tc>
                  <a:txBody>
                    <a:bodyPr/>
                    <a:lstStyle/>
                    <a:p>
                      <a:r>
                        <a:rPr lang="en-US" sz="2400" b="0" i="0" kern="1200" dirty="0">
                          <a:solidFill>
                            <a:schemeClr val="dk1"/>
                          </a:solidFill>
                          <a:effectLst/>
                          <a:latin typeface="Times New Roman" panose="02020603050405020304" pitchFamily="18" charset="0"/>
                          <a:ea typeface="+mn-ea"/>
                          <a:cs typeface="Times New Roman" panose="02020603050405020304" pitchFamily="18" charset="0"/>
                        </a:rPr>
                        <a:t>Must be </a:t>
                      </a:r>
                      <a:r>
                        <a:rPr lang="en-US" sz="2400" b="0" i="1" kern="1200" dirty="0">
                          <a:solidFill>
                            <a:schemeClr val="dk1"/>
                          </a:solidFill>
                          <a:effectLst/>
                          <a:latin typeface="Times New Roman" panose="02020603050405020304" pitchFamily="18" charset="0"/>
                          <a:ea typeface="+mn-ea"/>
                          <a:cs typeface="Times New Roman" panose="02020603050405020304" pitchFamily="18" charset="0"/>
                        </a:rPr>
                        <a:t>absent</a:t>
                      </a:r>
                      <a:endParaRPr lang="en-US" sz="2400" dirty="0">
                        <a:latin typeface="Times New Roman" panose="02020603050405020304" pitchFamily="18" charset="0"/>
                        <a:cs typeface="Times New Roman" panose="02020603050405020304" pitchFamily="18" charset="0"/>
                      </a:endParaRPr>
                    </a:p>
                  </a:txBody>
                  <a:tcPr/>
                </a:tc>
                <a:tc>
                  <a:txBody>
                    <a:bodyPr/>
                    <a:lstStyle/>
                    <a:p>
                      <a:r>
                        <a:rPr lang="en-US" sz="2400" b="0" i="0" kern="1200" dirty="0">
                          <a:solidFill>
                            <a:schemeClr val="dk1"/>
                          </a:solidFill>
                          <a:effectLst/>
                          <a:latin typeface="Times New Roman" panose="02020603050405020304" pitchFamily="18" charset="0"/>
                          <a:ea typeface="+mn-ea"/>
                          <a:cs typeface="Times New Roman" panose="02020603050405020304" pitchFamily="18" charset="0"/>
                        </a:rPr>
                        <a:t>Must be </a:t>
                      </a:r>
                      <a:r>
                        <a:rPr lang="en-US" sz="2400" b="0" i="1" kern="1200" dirty="0">
                          <a:solidFill>
                            <a:schemeClr val="dk1"/>
                          </a:solidFill>
                          <a:effectLst/>
                          <a:latin typeface="Times New Roman" panose="02020603050405020304" pitchFamily="18" charset="0"/>
                          <a:ea typeface="+mn-ea"/>
                          <a:cs typeface="Times New Roman" panose="02020603050405020304" pitchFamily="18" charset="0"/>
                        </a:rPr>
                        <a:t>present</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8839697"/>
                  </a:ext>
                </a:extLst>
              </a:tr>
            </a:tbl>
          </a:graphicData>
        </a:graphic>
      </p:graphicFrame>
      <p:sp>
        <p:nvSpPr>
          <p:cNvPr id="6" name="TextBox 5">
            <a:extLst>
              <a:ext uri="{FF2B5EF4-FFF2-40B4-BE49-F238E27FC236}">
                <a16:creationId xmlns:a16="http://schemas.microsoft.com/office/drawing/2014/main" id="{034CDD4A-A07F-451A-95E9-1D6C1C85F88C}"/>
              </a:ext>
            </a:extLst>
          </p:cNvPr>
          <p:cNvSpPr txBox="1"/>
          <p:nvPr/>
        </p:nvSpPr>
        <p:spPr>
          <a:xfrm>
            <a:off x="6458607" y="6458607"/>
            <a:ext cx="5675273" cy="551793"/>
          </a:xfrm>
          <a:prstGeom prst="rect">
            <a:avLst/>
          </a:prstGeom>
          <a:noFill/>
        </p:spPr>
        <p:txBody>
          <a:bodyPr wrap="square" rtlCol="0">
            <a:spAutoFit/>
          </a:bodyPr>
          <a:lstStyle/>
          <a:p>
            <a:endParaRPr lang="en-US"/>
          </a:p>
        </p:txBody>
      </p:sp>
      <p:sp>
        <p:nvSpPr>
          <p:cNvPr id="7" name="TextBox 6">
            <a:extLst>
              <a:ext uri="{FF2B5EF4-FFF2-40B4-BE49-F238E27FC236}">
                <a16:creationId xmlns:a16="http://schemas.microsoft.com/office/drawing/2014/main" id="{235318A0-AADC-456F-AA95-5AD861E5C0C9}"/>
              </a:ext>
            </a:extLst>
          </p:cNvPr>
          <p:cNvSpPr txBox="1"/>
          <p:nvPr/>
        </p:nvSpPr>
        <p:spPr>
          <a:xfrm>
            <a:off x="5123793" y="6611007"/>
            <a:ext cx="7162487" cy="369332"/>
          </a:xfrm>
          <a:prstGeom prst="rect">
            <a:avLst/>
          </a:prstGeom>
          <a:noFill/>
        </p:spPr>
        <p:txBody>
          <a:bodyPr wrap="square" rtlCol="0">
            <a:spAutoFit/>
          </a:bodyPr>
          <a:lstStyle/>
          <a:p>
            <a:r>
              <a:rPr lang="en-US" dirty="0"/>
              <a:t>Kleinman S, Caulfield T, Chan P, et al. Transfusion 2004; 44:1774.</a:t>
            </a:r>
          </a:p>
        </p:txBody>
      </p:sp>
    </p:spTree>
    <p:extLst>
      <p:ext uri="{BB962C8B-B14F-4D97-AF65-F5344CB8AC3E}">
        <p14:creationId xmlns:p14="http://schemas.microsoft.com/office/powerpoint/2010/main" val="23681796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D167C-0EB3-41AC-9A96-D61F14553085}"/>
              </a:ext>
            </a:extLst>
          </p:cNvPr>
          <p:cNvSpPr>
            <a:spLocks noGrp="1"/>
          </p:cNvSpPr>
          <p:nvPr>
            <p:ph type="title"/>
          </p:nvPr>
        </p:nvSpPr>
        <p:spPr/>
        <p:txBody>
          <a:bodyPr/>
          <a:lstStyle/>
          <a:p>
            <a:r>
              <a:rPr lang="en-US" dirty="0"/>
              <a:t>CCC guideline</a:t>
            </a:r>
          </a:p>
        </p:txBody>
      </p:sp>
      <p:sp>
        <p:nvSpPr>
          <p:cNvPr id="3" name="Content Placeholder 2">
            <a:extLst>
              <a:ext uri="{FF2B5EF4-FFF2-40B4-BE49-F238E27FC236}">
                <a16:creationId xmlns:a16="http://schemas.microsoft.com/office/drawing/2014/main" id="{EA6E7026-51C0-4B2C-B440-62E779A02620}"/>
              </a:ext>
            </a:extLst>
          </p:cNvPr>
          <p:cNvSpPr>
            <a:spLocks noGrp="1"/>
          </p:cNvSpPr>
          <p:nvPr>
            <p:ph idx="1"/>
          </p:nvPr>
        </p:nvSpPr>
        <p:spPr/>
        <p:txBody>
          <a:bodyPr/>
          <a:lstStyle/>
          <a:p>
            <a:r>
              <a:rPr lang="en-US" b="1" dirty="0"/>
              <a:t>Hypoxemia</a:t>
            </a:r>
            <a:r>
              <a:rPr lang="en-US" dirty="0"/>
              <a:t> is defined as </a:t>
            </a:r>
            <a:r>
              <a:rPr lang="en-US" i="1" dirty="0"/>
              <a:t>PaO2/FiO2 ≤300 </a:t>
            </a:r>
            <a:r>
              <a:rPr lang="en-US" dirty="0"/>
              <a:t>or </a:t>
            </a:r>
            <a:r>
              <a:rPr lang="en-US" i="1" dirty="0"/>
              <a:t>SpO2 &lt;90 </a:t>
            </a:r>
            <a:r>
              <a:rPr lang="en-US" dirty="0"/>
              <a:t>percent on room air or other clinical evidence of hypoxemia. </a:t>
            </a:r>
          </a:p>
          <a:p>
            <a:r>
              <a:rPr lang="en-US" b="1" dirty="0"/>
              <a:t>Risk factors </a:t>
            </a:r>
            <a:r>
              <a:rPr lang="en-US" dirty="0"/>
              <a:t>for ALI/ARDS include the following: aspiration, toxic inhalation, pneumonia, toxic contusion, near drowning, shock states, severe sepsis, multiple trauma, burn injury, acute pancreatitis, cardiopulmonary bypass, or drug overdose.</a:t>
            </a:r>
          </a:p>
        </p:txBody>
      </p:sp>
    </p:spTree>
    <p:extLst>
      <p:ext uri="{BB962C8B-B14F-4D97-AF65-F5344CB8AC3E}">
        <p14:creationId xmlns:p14="http://schemas.microsoft.com/office/powerpoint/2010/main" val="33341730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71431-8FBE-4BC8-8068-5CB9F618EED6}"/>
              </a:ext>
            </a:extLst>
          </p:cNvPr>
          <p:cNvSpPr>
            <a:spLocks noGrp="1"/>
          </p:cNvSpPr>
          <p:nvPr>
            <p:ph type="title"/>
          </p:nvPr>
        </p:nvSpPr>
        <p:spPr/>
        <p:txBody>
          <a:bodyPr/>
          <a:lstStyle/>
          <a:p>
            <a:r>
              <a:rPr lang="en-US" dirty="0" err="1"/>
              <a:t>Điều</a:t>
            </a:r>
            <a:r>
              <a:rPr lang="en-US" dirty="0"/>
              <a:t> </a:t>
            </a:r>
            <a:r>
              <a:rPr lang="en-US" dirty="0" err="1"/>
              <a:t>trị</a:t>
            </a:r>
            <a:endParaRPr lang="en-US" dirty="0"/>
          </a:p>
        </p:txBody>
      </p:sp>
      <p:sp>
        <p:nvSpPr>
          <p:cNvPr id="3" name="Content Placeholder 2">
            <a:extLst>
              <a:ext uri="{FF2B5EF4-FFF2-40B4-BE49-F238E27FC236}">
                <a16:creationId xmlns:a16="http://schemas.microsoft.com/office/drawing/2014/main" id="{FA325A69-AAE4-485B-A61C-FEE5142A6A07}"/>
              </a:ext>
            </a:extLst>
          </p:cNvPr>
          <p:cNvSpPr>
            <a:spLocks noGrp="1"/>
          </p:cNvSpPr>
          <p:nvPr>
            <p:ph idx="1"/>
          </p:nvPr>
        </p:nvSpPr>
        <p:spPr/>
        <p:txBody>
          <a:bodyPr>
            <a:normAutofit lnSpcReduction="10000"/>
          </a:bodyPr>
          <a:lstStyle/>
          <a:p>
            <a:r>
              <a:rPr lang="en-US" dirty="0" err="1"/>
              <a:t>Ngưng</a:t>
            </a:r>
            <a:r>
              <a:rPr lang="en-US" dirty="0"/>
              <a:t> </a:t>
            </a:r>
            <a:r>
              <a:rPr lang="en-US" dirty="0" err="1"/>
              <a:t>truyền</a:t>
            </a:r>
            <a:r>
              <a:rPr lang="en-US" dirty="0"/>
              <a:t> </a:t>
            </a:r>
            <a:r>
              <a:rPr lang="en-US" dirty="0" err="1"/>
              <a:t>chế</a:t>
            </a:r>
            <a:r>
              <a:rPr lang="en-US" dirty="0"/>
              <a:t> </a:t>
            </a:r>
            <a:r>
              <a:rPr lang="en-US" dirty="0" err="1"/>
              <a:t>phẩm</a:t>
            </a:r>
            <a:r>
              <a:rPr lang="en-US" dirty="0"/>
              <a:t> </a:t>
            </a:r>
            <a:r>
              <a:rPr lang="en-US" dirty="0" err="1"/>
              <a:t>máu</a:t>
            </a:r>
            <a:endParaRPr lang="en-US" dirty="0"/>
          </a:p>
          <a:p>
            <a:r>
              <a:rPr lang="en-US" dirty="0" err="1"/>
              <a:t>Hỗ</a:t>
            </a:r>
            <a:r>
              <a:rPr lang="en-US" dirty="0"/>
              <a:t> </a:t>
            </a:r>
            <a:r>
              <a:rPr lang="en-US" dirty="0" err="1"/>
              <a:t>trợ</a:t>
            </a:r>
            <a:r>
              <a:rPr lang="en-US" dirty="0"/>
              <a:t> </a:t>
            </a:r>
            <a:r>
              <a:rPr lang="en-US" dirty="0" err="1"/>
              <a:t>hô</a:t>
            </a:r>
            <a:r>
              <a:rPr lang="en-US" dirty="0"/>
              <a:t> </a:t>
            </a:r>
            <a:r>
              <a:rPr lang="en-US" dirty="0" err="1"/>
              <a:t>hấp</a:t>
            </a:r>
            <a:r>
              <a:rPr lang="en-US" dirty="0"/>
              <a:t>: CPAP, BIPAP, </a:t>
            </a:r>
            <a:r>
              <a:rPr lang="en-US" dirty="0" err="1"/>
              <a:t>đặt</a:t>
            </a:r>
            <a:r>
              <a:rPr lang="en-US" dirty="0"/>
              <a:t> NKQ</a:t>
            </a:r>
          </a:p>
          <a:p>
            <a:r>
              <a:rPr lang="en-US" dirty="0" err="1"/>
              <a:t>Hỗ</a:t>
            </a:r>
            <a:r>
              <a:rPr lang="en-US" dirty="0"/>
              <a:t> </a:t>
            </a:r>
            <a:r>
              <a:rPr lang="en-US" dirty="0" err="1"/>
              <a:t>trợ</a:t>
            </a:r>
            <a:r>
              <a:rPr lang="en-US" dirty="0"/>
              <a:t> </a:t>
            </a:r>
            <a:r>
              <a:rPr lang="en-US" dirty="0" err="1"/>
              <a:t>tuần</a:t>
            </a:r>
            <a:r>
              <a:rPr lang="en-US" dirty="0"/>
              <a:t> </a:t>
            </a:r>
            <a:r>
              <a:rPr lang="en-US" dirty="0" err="1"/>
              <a:t>hoàn</a:t>
            </a:r>
            <a:r>
              <a:rPr lang="en-US" dirty="0"/>
              <a:t>, </a:t>
            </a:r>
            <a:r>
              <a:rPr lang="en-US" dirty="0" err="1"/>
              <a:t>thận</a:t>
            </a:r>
            <a:r>
              <a:rPr lang="en-US" dirty="0"/>
              <a:t> </a:t>
            </a:r>
            <a:r>
              <a:rPr lang="en-US" dirty="0" err="1"/>
              <a:t>trọng</a:t>
            </a:r>
            <a:r>
              <a:rPr lang="en-US" dirty="0"/>
              <a:t> </a:t>
            </a:r>
            <a:r>
              <a:rPr lang="en-US" dirty="0" err="1"/>
              <a:t>khi</a:t>
            </a:r>
            <a:r>
              <a:rPr lang="en-US" dirty="0"/>
              <a:t> </a:t>
            </a:r>
            <a:r>
              <a:rPr lang="en-US" dirty="0" err="1"/>
              <a:t>sử</a:t>
            </a:r>
            <a:r>
              <a:rPr lang="en-US" dirty="0"/>
              <a:t> </a:t>
            </a:r>
            <a:r>
              <a:rPr lang="en-US" dirty="0" err="1"/>
              <a:t>dụng</a:t>
            </a:r>
            <a:r>
              <a:rPr lang="en-US" dirty="0"/>
              <a:t> </a:t>
            </a:r>
            <a:r>
              <a:rPr lang="en-US" dirty="0" err="1"/>
              <a:t>lợi</a:t>
            </a:r>
            <a:r>
              <a:rPr lang="en-US" dirty="0"/>
              <a:t> </a:t>
            </a:r>
            <a:r>
              <a:rPr lang="en-US" dirty="0" err="1"/>
              <a:t>tiểu</a:t>
            </a:r>
            <a:r>
              <a:rPr lang="en-US" dirty="0"/>
              <a:t>.</a:t>
            </a:r>
          </a:p>
          <a:p>
            <a:r>
              <a:rPr lang="en-US" dirty="0"/>
              <a:t>Corticosteroid </a:t>
            </a:r>
            <a:r>
              <a:rPr lang="en-US" dirty="0" err="1"/>
              <a:t>không</a:t>
            </a:r>
            <a:r>
              <a:rPr lang="en-US" dirty="0"/>
              <a:t> đ</a:t>
            </a:r>
            <a:r>
              <a:rPr lang="vi-VN" dirty="0"/>
              <a:t>ư</a:t>
            </a:r>
            <a:r>
              <a:rPr lang="en-US" dirty="0" err="1"/>
              <a:t>ợc</a:t>
            </a:r>
            <a:r>
              <a:rPr lang="en-US" dirty="0"/>
              <a:t> </a:t>
            </a:r>
            <a:r>
              <a:rPr lang="en-US" dirty="0" err="1"/>
              <a:t>khuyến</a:t>
            </a:r>
            <a:r>
              <a:rPr lang="en-US" dirty="0"/>
              <a:t> </a:t>
            </a:r>
            <a:r>
              <a:rPr lang="en-US" dirty="0" err="1"/>
              <a:t>cáo</a:t>
            </a:r>
            <a:r>
              <a:rPr lang="en-US" dirty="0"/>
              <a:t> </a:t>
            </a:r>
            <a:r>
              <a:rPr lang="en-US" dirty="0" err="1"/>
              <a:t>sử</a:t>
            </a:r>
            <a:r>
              <a:rPr lang="en-US" dirty="0"/>
              <a:t> </a:t>
            </a:r>
            <a:r>
              <a:rPr lang="en-US" dirty="0" err="1"/>
              <a:t>dụng</a:t>
            </a:r>
            <a:r>
              <a:rPr lang="en-US" dirty="0"/>
              <a:t> </a:t>
            </a:r>
            <a:r>
              <a:rPr lang="en-US" dirty="0" err="1"/>
              <a:t>th</a:t>
            </a:r>
            <a:r>
              <a:rPr lang="vi-VN" dirty="0"/>
              <a:t>ư</a:t>
            </a:r>
            <a:r>
              <a:rPr lang="en-US" dirty="0" err="1"/>
              <a:t>ờng</a:t>
            </a:r>
            <a:r>
              <a:rPr lang="en-US" dirty="0"/>
              <a:t> </a:t>
            </a:r>
            <a:r>
              <a:rPr lang="en-US" dirty="0" err="1"/>
              <a:t>quy</a:t>
            </a:r>
            <a:r>
              <a:rPr lang="en-US" dirty="0"/>
              <a:t>. </a:t>
            </a:r>
            <a:r>
              <a:rPr lang="en-US" dirty="0" err="1"/>
              <a:t>Tuy</a:t>
            </a:r>
            <a:r>
              <a:rPr lang="en-US" dirty="0"/>
              <a:t> </a:t>
            </a:r>
            <a:r>
              <a:rPr lang="en-US" dirty="0" err="1"/>
              <a:t>nhiên</a:t>
            </a:r>
            <a:r>
              <a:rPr lang="en-US" dirty="0"/>
              <a:t> corticosteroid </a:t>
            </a:r>
            <a:r>
              <a:rPr lang="en-US" dirty="0" err="1"/>
              <a:t>có</a:t>
            </a:r>
            <a:r>
              <a:rPr lang="en-US" dirty="0"/>
              <a:t> </a:t>
            </a:r>
            <a:r>
              <a:rPr lang="en-US" dirty="0" err="1"/>
              <a:t>hại</a:t>
            </a:r>
            <a:r>
              <a:rPr lang="en-US" dirty="0"/>
              <a:t> </a:t>
            </a:r>
            <a:r>
              <a:rPr lang="en-US" dirty="0" err="1"/>
              <a:t>khi</a:t>
            </a:r>
            <a:r>
              <a:rPr lang="en-US" dirty="0"/>
              <a:t> </a:t>
            </a:r>
            <a:r>
              <a:rPr lang="en-US" dirty="0" err="1"/>
              <a:t>sử</a:t>
            </a:r>
            <a:r>
              <a:rPr lang="en-US" dirty="0"/>
              <a:t> </a:t>
            </a:r>
            <a:r>
              <a:rPr lang="en-US" dirty="0" err="1"/>
              <a:t>dụng</a:t>
            </a:r>
            <a:r>
              <a:rPr lang="en-US" dirty="0"/>
              <a:t> </a:t>
            </a:r>
            <a:r>
              <a:rPr lang="en-US" dirty="0" err="1"/>
              <a:t>giai</a:t>
            </a:r>
            <a:r>
              <a:rPr lang="en-US" dirty="0"/>
              <a:t> </a:t>
            </a:r>
            <a:r>
              <a:rPr lang="en-US" dirty="0" err="1"/>
              <a:t>đoạn</a:t>
            </a:r>
            <a:r>
              <a:rPr lang="en-US" dirty="0"/>
              <a:t> </a:t>
            </a:r>
            <a:r>
              <a:rPr lang="en-US" dirty="0" err="1"/>
              <a:t>trễ</a:t>
            </a:r>
            <a:r>
              <a:rPr lang="en-US" dirty="0"/>
              <a:t> </a:t>
            </a:r>
            <a:r>
              <a:rPr lang="en-US" dirty="0" err="1"/>
              <a:t>của</a:t>
            </a:r>
            <a:r>
              <a:rPr lang="en-US" dirty="0"/>
              <a:t> ARDS </a:t>
            </a:r>
            <a:r>
              <a:rPr lang="en-US" dirty="0" err="1"/>
              <a:t>nên</a:t>
            </a:r>
            <a:r>
              <a:rPr lang="en-US" dirty="0"/>
              <a:t> </a:t>
            </a:r>
            <a:r>
              <a:rPr lang="en-US" dirty="0" err="1"/>
              <a:t>không</a:t>
            </a:r>
            <a:r>
              <a:rPr lang="en-US" dirty="0"/>
              <a:t> </a:t>
            </a:r>
            <a:r>
              <a:rPr lang="en-US" dirty="0" err="1"/>
              <a:t>sử</a:t>
            </a:r>
            <a:r>
              <a:rPr lang="en-US" dirty="0"/>
              <a:t> </a:t>
            </a:r>
            <a:r>
              <a:rPr lang="en-US" dirty="0" err="1"/>
              <a:t>dụng</a:t>
            </a:r>
            <a:r>
              <a:rPr lang="en-US" dirty="0"/>
              <a:t> </a:t>
            </a:r>
            <a:r>
              <a:rPr lang="en-US" dirty="0" err="1"/>
              <a:t>khi</a:t>
            </a:r>
            <a:r>
              <a:rPr lang="en-US" dirty="0"/>
              <a:t> </a:t>
            </a:r>
            <a:r>
              <a:rPr lang="en-US" dirty="0" err="1"/>
              <a:t>tổn</a:t>
            </a:r>
            <a:r>
              <a:rPr lang="en-US" dirty="0"/>
              <a:t> </a:t>
            </a:r>
            <a:r>
              <a:rPr lang="en-US" dirty="0" err="1"/>
              <a:t>th</a:t>
            </a:r>
            <a:r>
              <a:rPr lang="vi-VN" dirty="0"/>
              <a:t>ư</a:t>
            </a:r>
            <a:r>
              <a:rPr lang="en-US" dirty="0" err="1"/>
              <a:t>ơng</a:t>
            </a:r>
            <a:r>
              <a:rPr lang="en-US" dirty="0"/>
              <a:t> </a:t>
            </a:r>
            <a:r>
              <a:rPr lang="en-US" dirty="0" err="1"/>
              <a:t>phổi</a:t>
            </a:r>
            <a:r>
              <a:rPr lang="en-US" dirty="0"/>
              <a:t> </a:t>
            </a:r>
            <a:r>
              <a:rPr lang="en-US" dirty="0" err="1"/>
              <a:t>đã</a:t>
            </a:r>
            <a:r>
              <a:rPr lang="en-US" dirty="0"/>
              <a:t> </a:t>
            </a:r>
            <a:r>
              <a:rPr lang="en-US" dirty="0" err="1"/>
              <a:t>tồn</a:t>
            </a:r>
            <a:r>
              <a:rPr lang="en-US" dirty="0"/>
              <a:t> </a:t>
            </a:r>
            <a:r>
              <a:rPr lang="en-US" dirty="0" err="1"/>
              <a:t>tại</a:t>
            </a:r>
            <a:r>
              <a:rPr lang="en-US" dirty="0"/>
              <a:t> &gt; 2 </a:t>
            </a:r>
            <a:r>
              <a:rPr lang="en-US" dirty="0" err="1"/>
              <a:t>tuần</a:t>
            </a:r>
            <a:r>
              <a:rPr lang="en-US" dirty="0"/>
              <a:t>. </a:t>
            </a:r>
          </a:p>
        </p:txBody>
      </p:sp>
    </p:spTree>
    <p:extLst>
      <p:ext uri="{BB962C8B-B14F-4D97-AF65-F5344CB8AC3E}">
        <p14:creationId xmlns:p14="http://schemas.microsoft.com/office/powerpoint/2010/main" val="377499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AE932-5964-42A5-8B36-216EADA79CC3}"/>
              </a:ext>
            </a:extLst>
          </p:cNvPr>
          <p:cNvSpPr>
            <a:spLocks noGrp="1"/>
          </p:cNvSpPr>
          <p:nvPr>
            <p:ph type="title"/>
          </p:nvPr>
        </p:nvSpPr>
        <p:spPr/>
        <p:txBody>
          <a:bodyPr/>
          <a:lstStyle/>
          <a:p>
            <a:r>
              <a:rPr lang="en-US" dirty="0" err="1"/>
              <a:t>Phản</a:t>
            </a:r>
            <a:r>
              <a:rPr lang="en-US" dirty="0"/>
              <a:t> </a:t>
            </a:r>
            <a:r>
              <a:rPr lang="en-US" dirty="0" err="1"/>
              <a:t>ứng</a:t>
            </a:r>
            <a:r>
              <a:rPr lang="en-US" dirty="0"/>
              <a:t> </a:t>
            </a:r>
            <a:r>
              <a:rPr lang="en-US" dirty="0" err="1"/>
              <a:t>truyền</a:t>
            </a:r>
            <a:r>
              <a:rPr lang="en-US" dirty="0"/>
              <a:t> </a:t>
            </a:r>
            <a:r>
              <a:rPr lang="en-US" dirty="0" err="1"/>
              <a:t>máu</a:t>
            </a:r>
            <a:r>
              <a:rPr lang="en-US" dirty="0"/>
              <a:t> CẤP</a:t>
            </a:r>
          </a:p>
        </p:txBody>
      </p:sp>
      <p:graphicFrame>
        <p:nvGraphicFramePr>
          <p:cNvPr id="4" name="Content Placeholder 3">
            <a:extLst>
              <a:ext uri="{FF2B5EF4-FFF2-40B4-BE49-F238E27FC236}">
                <a16:creationId xmlns:a16="http://schemas.microsoft.com/office/drawing/2014/main" id="{31910918-4124-4A7F-9765-C619CA68C143}"/>
              </a:ext>
            </a:extLst>
          </p:cNvPr>
          <p:cNvGraphicFramePr>
            <a:graphicFrameLocks noGrp="1"/>
          </p:cNvGraphicFramePr>
          <p:nvPr>
            <p:ph idx="1"/>
            <p:extLst>
              <p:ext uri="{D42A27DB-BD31-4B8C-83A1-F6EECF244321}">
                <p14:modId xmlns:p14="http://schemas.microsoft.com/office/powerpoint/2010/main" val="1759580499"/>
              </p:ext>
            </p:extLst>
          </p:nvPr>
        </p:nvGraphicFramePr>
        <p:xfrm>
          <a:off x="1828800" y="2052639"/>
          <a:ext cx="10120312" cy="46767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00691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B1981535-B5AA-4E0C-ACE5-925CC19B20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BF97D060-AA7E-4411-BA62-28BD1EBD55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Freeform: Shape 12">
            <a:extLst>
              <a:ext uri="{FF2B5EF4-FFF2-40B4-BE49-F238E27FC236}">
                <a16:creationId xmlns:a16="http://schemas.microsoft.com/office/drawing/2014/main" id="{DDDE267B-E820-4910-868D-BA40CFB936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9523"/>
            <a:ext cx="10058400" cy="6867522"/>
          </a:xfrm>
          <a:custGeom>
            <a:avLst/>
            <a:gdLst>
              <a:gd name="connsiteX0" fmla="*/ 1263465 w 10058400"/>
              <a:gd name="connsiteY0" fmla="*/ 0 h 6867522"/>
              <a:gd name="connsiteX1" fmla="*/ 8794935 w 10058400"/>
              <a:gd name="connsiteY1" fmla="*/ 0 h 6867522"/>
              <a:gd name="connsiteX2" fmla="*/ 8909975 w 10058400"/>
              <a:gd name="connsiteY2" fmla="*/ 132807 h 6867522"/>
              <a:gd name="connsiteX3" fmla="*/ 10058400 w 10058400"/>
              <a:gd name="connsiteY3" fmla="*/ 3331845 h 6867522"/>
              <a:gd name="connsiteX4" fmla="*/ 8751905 w 10058400"/>
              <a:gd name="connsiteY4" fmla="*/ 6713366 h 6867522"/>
              <a:gd name="connsiteX5" fmla="*/ 8604930 w 10058400"/>
              <a:gd name="connsiteY5" fmla="*/ 6867522 h 6867522"/>
              <a:gd name="connsiteX6" fmla="*/ 1453470 w 10058400"/>
              <a:gd name="connsiteY6" fmla="*/ 6867522 h 6867522"/>
              <a:gd name="connsiteX7" fmla="*/ 1306495 w 10058400"/>
              <a:gd name="connsiteY7" fmla="*/ 6713366 h 6867522"/>
              <a:gd name="connsiteX8" fmla="*/ 0 w 10058400"/>
              <a:gd name="connsiteY8" fmla="*/ 3331845 h 6867522"/>
              <a:gd name="connsiteX9" fmla="*/ 1148425 w 10058400"/>
              <a:gd name="connsiteY9" fmla="*/ 132807 h 686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58400" h="6867522">
                <a:moveTo>
                  <a:pt x="1263465" y="0"/>
                </a:moveTo>
                <a:lnTo>
                  <a:pt x="8794935" y="0"/>
                </a:lnTo>
                <a:lnTo>
                  <a:pt x="8909975" y="132807"/>
                </a:lnTo>
                <a:cubicBezTo>
                  <a:pt x="9627420" y="1002149"/>
                  <a:pt x="10058400" y="2116667"/>
                  <a:pt x="10058400" y="3331845"/>
                </a:cubicBezTo>
                <a:cubicBezTo>
                  <a:pt x="10058400" y="4633822"/>
                  <a:pt x="9563653" y="5820244"/>
                  <a:pt x="8751905" y="6713366"/>
                </a:cubicBezTo>
                <a:lnTo>
                  <a:pt x="8604930" y="6867522"/>
                </a:lnTo>
                <a:lnTo>
                  <a:pt x="1453470" y="6867522"/>
                </a:lnTo>
                <a:lnTo>
                  <a:pt x="1306495" y="6713366"/>
                </a:lnTo>
                <a:cubicBezTo>
                  <a:pt x="494747" y="5820244"/>
                  <a:pt x="0" y="4633822"/>
                  <a:pt x="0" y="3331845"/>
                </a:cubicBezTo>
                <a:cubicBezTo>
                  <a:pt x="0" y="2116667"/>
                  <a:pt x="430980" y="1002149"/>
                  <a:pt x="1148425" y="132807"/>
                </a:cubicBezTo>
                <a:close/>
              </a:path>
            </a:pathLst>
          </a:custGeom>
          <a:solidFill>
            <a:srgbClr val="FFFFFF"/>
          </a:solidFill>
          <a:ln>
            <a:noFill/>
          </a:ln>
          <a:scene3d>
            <a:camera prst="orthographicFront"/>
            <a:lightRig rig="threePt" dir="t">
              <a:rot lat="0" lon="0" rev="2700000"/>
            </a:lightRig>
          </a:scene3d>
          <a:sp3d contourW="6350">
            <a:bevelT h="38100"/>
            <a:contourClr>
              <a:srgbClr val="C0C0C0"/>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5" name="Picture 14">
            <a:extLst>
              <a:ext uri="{FF2B5EF4-FFF2-40B4-BE49-F238E27FC236}">
                <a16:creationId xmlns:a16="http://schemas.microsoft.com/office/drawing/2014/main" id="{FF3E25D7-C2F8-445D-AA42-C1163028DA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Content Placeholder 3">
            <a:extLst>
              <a:ext uri="{FF2B5EF4-FFF2-40B4-BE49-F238E27FC236}">
                <a16:creationId xmlns:a16="http://schemas.microsoft.com/office/drawing/2014/main" id="{F27DC194-FB3A-4300-BD8C-6EAA9A72491E}"/>
              </a:ext>
            </a:extLst>
          </p:cNvPr>
          <p:cNvPicPr>
            <a:picLocks noGrp="1" noChangeAspect="1"/>
          </p:cNvPicPr>
          <p:nvPr>
            <p:ph idx="1"/>
          </p:nvPr>
        </p:nvPicPr>
        <p:blipFill>
          <a:blip r:embed="rId4"/>
          <a:stretch>
            <a:fillRect/>
          </a:stretch>
        </p:blipFill>
        <p:spPr>
          <a:xfrm>
            <a:off x="1901003" y="779605"/>
            <a:ext cx="8389993" cy="4992044"/>
          </a:xfrm>
          <a:prstGeom prst="rect">
            <a:avLst/>
          </a:prstGeom>
        </p:spPr>
      </p:pic>
    </p:spTree>
    <p:extLst>
      <p:ext uri="{BB962C8B-B14F-4D97-AF65-F5344CB8AC3E}">
        <p14:creationId xmlns:p14="http://schemas.microsoft.com/office/powerpoint/2010/main" val="6413037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793FF-C1AE-4F71-8427-0CF05AA4BE0D}"/>
              </a:ext>
            </a:extLst>
          </p:cNvPr>
          <p:cNvSpPr>
            <a:spLocks noGrp="1"/>
          </p:cNvSpPr>
          <p:nvPr>
            <p:ph type="title"/>
          </p:nvPr>
        </p:nvSpPr>
        <p:spPr/>
        <p:txBody>
          <a:bodyPr/>
          <a:lstStyle/>
          <a:p>
            <a:r>
              <a:rPr lang="en-US" dirty="0" err="1"/>
              <a:t>Định</a:t>
            </a:r>
            <a:r>
              <a:rPr lang="en-US" dirty="0"/>
              <a:t> </a:t>
            </a:r>
            <a:r>
              <a:rPr lang="en-US" dirty="0" err="1"/>
              <a:t>nghĩa</a:t>
            </a:r>
            <a:endParaRPr lang="en-US" dirty="0"/>
          </a:p>
        </p:txBody>
      </p:sp>
      <p:sp>
        <p:nvSpPr>
          <p:cNvPr id="3" name="Content Placeholder 2">
            <a:extLst>
              <a:ext uri="{FF2B5EF4-FFF2-40B4-BE49-F238E27FC236}">
                <a16:creationId xmlns:a16="http://schemas.microsoft.com/office/drawing/2014/main" id="{8503FB5A-E57A-4E96-9F27-400CB550B975}"/>
              </a:ext>
            </a:extLst>
          </p:cNvPr>
          <p:cNvSpPr>
            <a:spLocks noGrp="1"/>
          </p:cNvSpPr>
          <p:nvPr>
            <p:ph idx="1"/>
          </p:nvPr>
        </p:nvSpPr>
        <p:spPr/>
        <p:txBody>
          <a:bodyPr/>
          <a:lstStyle/>
          <a:p>
            <a:r>
              <a:rPr lang="en-US" dirty="0"/>
              <a:t>TACO is a common transfusion reaction in which </a:t>
            </a:r>
            <a:r>
              <a:rPr lang="en-US" b="1" dirty="0"/>
              <a:t>pulmonary edema </a:t>
            </a:r>
            <a:r>
              <a:rPr lang="en-US" dirty="0"/>
              <a:t>develops primarily due to </a:t>
            </a:r>
            <a:r>
              <a:rPr lang="en-US" b="1" dirty="0"/>
              <a:t>volume excess or circulatory overload.</a:t>
            </a:r>
            <a:r>
              <a:rPr lang="en-US" dirty="0"/>
              <a:t> TACO typically occurs in patients </a:t>
            </a:r>
            <a:r>
              <a:rPr lang="en-US" b="1" dirty="0"/>
              <a:t>who receive a large volume </a:t>
            </a:r>
            <a:r>
              <a:rPr lang="en-US" dirty="0"/>
              <a:t>of a transfused product over a short period of time, or in those with </a:t>
            </a:r>
            <a:r>
              <a:rPr lang="en-US" b="1" dirty="0"/>
              <a:t>underlying cardiovascular or renal disease</a:t>
            </a:r>
          </a:p>
        </p:txBody>
      </p:sp>
    </p:spTree>
    <p:extLst>
      <p:ext uri="{BB962C8B-B14F-4D97-AF65-F5344CB8AC3E}">
        <p14:creationId xmlns:p14="http://schemas.microsoft.com/office/powerpoint/2010/main" val="19870772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262F-5CEC-4151-8C25-B7F2EBF63E37}"/>
              </a:ext>
            </a:extLst>
          </p:cNvPr>
          <p:cNvSpPr>
            <a:spLocks noGrp="1"/>
          </p:cNvSpPr>
          <p:nvPr>
            <p:ph type="title"/>
          </p:nvPr>
        </p:nvSpPr>
        <p:spPr/>
        <p:txBody>
          <a:bodyPr/>
          <a:lstStyle/>
          <a:p>
            <a:r>
              <a:rPr lang="en-US" dirty="0" err="1"/>
              <a:t>Yếu</a:t>
            </a:r>
            <a:r>
              <a:rPr lang="en-US" dirty="0"/>
              <a:t> </a:t>
            </a:r>
            <a:r>
              <a:rPr lang="en-US" dirty="0" err="1"/>
              <a:t>tố</a:t>
            </a:r>
            <a:r>
              <a:rPr lang="en-US" dirty="0"/>
              <a:t> </a:t>
            </a:r>
            <a:r>
              <a:rPr lang="en-US" dirty="0" err="1"/>
              <a:t>nguy</a:t>
            </a:r>
            <a:r>
              <a:rPr lang="en-US" dirty="0"/>
              <a:t> c</a:t>
            </a:r>
            <a:r>
              <a:rPr lang="vi-VN" dirty="0"/>
              <a:t>ơ</a:t>
            </a:r>
            <a:endParaRPr lang="en-US" dirty="0"/>
          </a:p>
        </p:txBody>
      </p:sp>
      <p:sp>
        <p:nvSpPr>
          <p:cNvPr id="3" name="Content Placeholder 2">
            <a:extLst>
              <a:ext uri="{FF2B5EF4-FFF2-40B4-BE49-F238E27FC236}">
                <a16:creationId xmlns:a16="http://schemas.microsoft.com/office/drawing/2014/main" id="{D5EA9F9A-7F70-4D5C-B27B-DF7D53AA4C29}"/>
              </a:ext>
            </a:extLst>
          </p:cNvPr>
          <p:cNvSpPr>
            <a:spLocks noGrp="1"/>
          </p:cNvSpPr>
          <p:nvPr>
            <p:ph idx="1"/>
          </p:nvPr>
        </p:nvSpPr>
        <p:spPr/>
        <p:txBody>
          <a:bodyPr>
            <a:normAutofit fontScale="92500" lnSpcReduction="10000"/>
          </a:bodyPr>
          <a:lstStyle/>
          <a:p>
            <a:r>
              <a:rPr lang="en-US" dirty="0" err="1"/>
              <a:t>Rối</a:t>
            </a:r>
            <a:r>
              <a:rPr lang="en-US" dirty="0"/>
              <a:t> </a:t>
            </a:r>
            <a:r>
              <a:rPr lang="en-US" dirty="0" err="1"/>
              <a:t>loạn</a:t>
            </a:r>
            <a:r>
              <a:rPr lang="en-US" dirty="0"/>
              <a:t> </a:t>
            </a:r>
            <a:r>
              <a:rPr lang="en-US" dirty="0" err="1"/>
              <a:t>chức</a:t>
            </a:r>
            <a:r>
              <a:rPr lang="en-US" dirty="0"/>
              <a:t> </a:t>
            </a:r>
            <a:r>
              <a:rPr lang="en-US" dirty="0" err="1"/>
              <a:t>năng</a:t>
            </a:r>
            <a:r>
              <a:rPr lang="en-US" dirty="0"/>
              <a:t> </a:t>
            </a:r>
            <a:r>
              <a:rPr lang="en-US" dirty="0" err="1"/>
              <a:t>thận</a:t>
            </a:r>
            <a:r>
              <a:rPr lang="en-US" dirty="0"/>
              <a:t> tr</a:t>
            </a:r>
            <a:r>
              <a:rPr lang="vi-VN" dirty="0"/>
              <a:t>ư</a:t>
            </a:r>
            <a:r>
              <a:rPr lang="en-US" dirty="0" err="1"/>
              <a:t>ớc</a:t>
            </a:r>
            <a:r>
              <a:rPr lang="en-US" dirty="0"/>
              <a:t> </a:t>
            </a:r>
            <a:r>
              <a:rPr lang="en-US" dirty="0" err="1"/>
              <a:t>độ</a:t>
            </a:r>
            <a:endParaRPr lang="en-US" dirty="0"/>
          </a:p>
          <a:p>
            <a:r>
              <a:rPr lang="en-US" dirty="0" err="1"/>
              <a:t>Bệnh</a:t>
            </a:r>
            <a:r>
              <a:rPr lang="en-US" dirty="0"/>
              <a:t> </a:t>
            </a:r>
            <a:r>
              <a:rPr lang="en-US" dirty="0" err="1"/>
              <a:t>lý</a:t>
            </a:r>
            <a:r>
              <a:rPr lang="en-US" dirty="0"/>
              <a:t> </a:t>
            </a:r>
            <a:r>
              <a:rPr lang="en-US" dirty="0" err="1"/>
              <a:t>tim</a:t>
            </a:r>
            <a:r>
              <a:rPr lang="en-US" dirty="0"/>
              <a:t> </a:t>
            </a:r>
            <a:r>
              <a:rPr lang="en-US" dirty="0" err="1"/>
              <a:t>mạch</a:t>
            </a:r>
            <a:r>
              <a:rPr lang="en-US" dirty="0"/>
              <a:t> tr</a:t>
            </a:r>
            <a:r>
              <a:rPr lang="vi-VN" dirty="0"/>
              <a:t>ư</a:t>
            </a:r>
            <a:r>
              <a:rPr lang="en-US" dirty="0" err="1"/>
              <a:t>ớc</a:t>
            </a:r>
            <a:r>
              <a:rPr lang="en-US" dirty="0"/>
              <a:t> </a:t>
            </a:r>
            <a:r>
              <a:rPr lang="en-US" dirty="0" err="1"/>
              <a:t>đó</a:t>
            </a:r>
            <a:endParaRPr lang="en-US" dirty="0"/>
          </a:p>
          <a:p>
            <a:r>
              <a:rPr lang="en-US" dirty="0" err="1"/>
              <a:t>Thể</a:t>
            </a:r>
            <a:r>
              <a:rPr lang="en-US" dirty="0"/>
              <a:t> </a:t>
            </a:r>
            <a:r>
              <a:rPr lang="en-US" dirty="0" err="1"/>
              <a:t>trạng</a:t>
            </a:r>
            <a:r>
              <a:rPr lang="en-US" dirty="0"/>
              <a:t> </a:t>
            </a:r>
            <a:r>
              <a:rPr lang="en-US" dirty="0" err="1"/>
              <a:t>gầy</a:t>
            </a:r>
            <a:r>
              <a:rPr lang="en-US" dirty="0"/>
              <a:t>, </a:t>
            </a:r>
            <a:r>
              <a:rPr lang="en-US" dirty="0" err="1"/>
              <a:t>cân</a:t>
            </a:r>
            <a:r>
              <a:rPr lang="en-US" dirty="0"/>
              <a:t> </a:t>
            </a:r>
            <a:r>
              <a:rPr lang="en-US" dirty="0" err="1"/>
              <a:t>nặng</a:t>
            </a:r>
            <a:r>
              <a:rPr lang="en-US" dirty="0"/>
              <a:t> </a:t>
            </a:r>
            <a:r>
              <a:rPr lang="en-US" dirty="0" err="1"/>
              <a:t>thấp</a:t>
            </a:r>
            <a:endParaRPr lang="en-US" dirty="0"/>
          </a:p>
          <a:p>
            <a:r>
              <a:rPr lang="en-US" dirty="0" err="1"/>
              <a:t>Lớn</a:t>
            </a:r>
            <a:r>
              <a:rPr lang="en-US" dirty="0"/>
              <a:t> </a:t>
            </a:r>
            <a:r>
              <a:rPr lang="en-US" dirty="0" err="1"/>
              <a:t>tuổi</a:t>
            </a:r>
            <a:r>
              <a:rPr lang="en-US" dirty="0"/>
              <a:t> </a:t>
            </a:r>
            <a:r>
              <a:rPr lang="en-US" dirty="0" err="1"/>
              <a:t>hoặc</a:t>
            </a:r>
            <a:r>
              <a:rPr lang="en-US" dirty="0"/>
              <a:t> </a:t>
            </a:r>
            <a:r>
              <a:rPr lang="en-US" dirty="0" err="1"/>
              <a:t>quá</a:t>
            </a:r>
            <a:r>
              <a:rPr lang="en-US" dirty="0"/>
              <a:t> </a:t>
            </a:r>
            <a:r>
              <a:rPr lang="en-US" dirty="0" err="1"/>
              <a:t>nhỏ</a:t>
            </a:r>
            <a:r>
              <a:rPr lang="en-US" dirty="0"/>
              <a:t> ( &lt;3 </a:t>
            </a:r>
            <a:r>
              <a:rPr lang="en-US" dirty="0" err="1"/>
              <a:t>tuổi</a:t>
            </a:r>
            <a:r>
              <a:rPr lang="en-US" dirty="0"/>
              <a:t>, &gt; 60 </a:t>
            </a:r>
            <a:r>
              <a:rPr lang="en-US" dirty="0" err="1"/>
              <a:t>tuổi</a:t>
            </a:r>
            <a:r>
              <a:rPr lang="en-US" dirty="0"/>
              <a:t>)</a:t>
            </a:r>
          </a:p>
          <a:p>
            <a:r>
              <a:rPr lang="en-US" dirty="0" err="1"/>
              <a:t>Giảm</a:t>
            </a:r>
            <a:r>
              <a:rPr lang="en-US" dirty="0"/>
              <a:t> albumin</a:t>
            </a:r>
          </a:p>
          <a:p>
            <a:r>
              <a:rPr lang="en-US" dirty="0" err="1"/>
              <a:t>Truyền</a:t>
            </a:r>
            <a:r>
              <a:rPr lang="en-US" dirty="0"/>
              <a:t> </a:t>
            </a:r>
            <a:r>
              <a:rPr lang="en-US" dirty="0" err="1"/>
              <a:t>số</a:t>
            </a:r>
            <a:r>
              <a:rPr lang="en-US" dirty="0"/>
              <a:t> l</a:t>
            </a:r>
            <a:r>
              <a:rPr lang="vi-VN" dirty="0"/>
              <a:t>ư</a:t>
            </a:r>
            <a:r>
              <a:rPr lang="en-US" dirty="0" err="1"/>
              <a:t>ợng</a:t>
            </a:r>
            <a:r>
              <a:rPr lang="en-US" dirty="0"/>
              <a:t> </a:t>
            </a:r>
            <a:r>
              <a:rPr lang="en-US" dirty="0" err="1"/>
              <a:t>nhiều</a:t>
            </a:r>
            <a:r>
              <a:rPr lang="en-US" dirty="0"/>
              <a:t> </a:t>
            </a:r>
            <a:r>
              <a:rPr lang="en-US" dirty="0" err="1"/>
              <a:t>chế</a:t>
            </a:r>
            <a:r>
              <a:rPr lang="en-US" dirty="0"/>
              <a:t> </a:t>
            </a:r>
            <a:r>
              <a:rPr lang="en-US" dirty="0" err="1"/>
              <a:t>phẩm</a:t>
            </a:r>
            <a:r>
              <a:rPr lang="en-US" dirty="0"/>
              <a:t> </a:t>
            </a:r>
            <a:r>
              <a:rPr lang="en-US" dirty="0" err="1"/>
              <a:t>máu</a:t>
            </a:r>
            <a:endParaRPr lang="en-US" dirty="0"/>
          </a:p>
          <a:p>
            <a:endParaRPr lang="en-US" dirty="0"/>
          </a:p>
        </p:txBody>
      </p:sp>
    </p:spTree>
    <p:extLst>
      <p:ext uri="{BB962C8B-B14F-4D97-AF65-F5344CB8AC3E}">
        <p14:creationId xmlns:p14="http://schemas.microsoft.com/office/powerpoint/2010/main" val="28675240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E8123-747D-4C80-8554-0D12357D8B4F}"/>
              </a:ext>
            </a:extLst>
          </p:cNvPr>
          <p:cNvSpPr>
            <a:spLocks noGrp="1"/>
          </p:cNvSpPr>
          <p:nvPr>
            <p:ph type="title"/>
          </p:nvPr>
        </p:nvSpPr>
        <p:spPr/>
        <p:txBody>
          <a:bodyPr/>
          <a:lstStyle/>
          <a:p>
            <a:r>
              <a:rPr lang="en-US" dirty="0"/>
              <a:t>C</a:t>
            </a:r>
            <a:r>
              <a:rPr lang="vi-VN" dirty="0"/>
              <a:t>ơ</a:t>
            </a:r>
            <a:r>
              <a:rPr lang="en-US" dirty="0"/>
              <a:t> </a:t>
            </a:r>
            <a:r>
              <a:rPr lang="en-US" dirty="0" err="1"/>
              <a:t>chế</a:t>
            </a:r>
            <a:endParaRPr lang="en-US" dirty="0"/>
          </a:p>
        </p:txBody>
      </p:sp>
      <p:pic>
        <p:nvPicPr>
          <p:cNvPr id="5" name="Content Placeholder 4">
            <a:extLst>
              <a:ext uri="{FF2B5EF4-FFF2-40B4-BE49-F238E27FC236}">
                <a16:creationId xmlns:a16="http://schemas.microsoft.com/office/drawing/2014/main" id="{2E655F79-2B6A-4B9E-9C19-BAED3833EFD8}"/>
              </a:ext>
            </a:extLst>
          </p:cNvPr>
          <p:cNvPicPr>
            <a:picLocks noGrp="1" noChangeAspect="1"/>
          </p:cNvPicPr>
          <p:nvPr>
            <p:ph idx="1"/>
          </p:nvPr>
        </p:nvPicPr>
        <p:blipFill>
          <a:blip r:embed="rId2"/>
          <a:stretch>
            <a:fillRect/>
          </a:stretch>
        </p:blipFill>
        <p:spPr>
          <a:xfrm>
            <a:off x="2055399" y="1727339"/>
            <a:ext cx="9222826" cy="5130661"/>
          </a:xfrm>
          <a:prstGeom prst="rect">
            <a:avLst/>
          </a:prstGeom>
        </p:spPr>
      </p:pic>
    </p:spTree>
    <p:extLst>
      <p:ext uri="{BB962C8B-B14F-4D97-AF65-F5344CB8AC3E}">
        <p14:creationId xmlns:p14="http://schemas.microsoft.com/office/powerpoint/2010/main" val="14173213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4D4DD4CF-9732-4771-98FE-77886DC91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2">
            <a:extLst>
              <a:ext uri="{FF2B5EF4-FFF2-40B4-BE49-F238E27FC236}">
                <a16:creationId xmlns:a16="http://schemas.microsoft.com/office/drawing/2014/main" id="{0917E639-5738-4605-929E-1222198314A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2" descr="https://www.dovepress.com/cr_data/article_fulltext/s77000/77343/img/fig1.jpg">
            <a:extLst>
              <a:ext uri="{FF2B5EF4-FFF2-40B4-BE49-F238E27FC236}">
                <a16:creationId xmlns:a16="http://schemas.microsoft.com/office/drawing/2014/main" id="{163C4C84-13B0-4494-AF86-37501D6F4B7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5239" r="-1" b="2321"/>
          <a:stretch/>
        </p:blipFill>
        <p:spPr bwMode="auto">
          <a:xfrm>
            <a:off x="-649530" y="-961697"/>
            <a:ext cx="8527971" cy="7819697"/>
          </a:xfrm>
          <a:prstGeom prst="rect">
            <a:avLst/>
          </a:prstGeom>
          <a:noFill/>
          <a:extLst>
            <a:ext uri="{909E8E84-426E-40DD-AFC4-6F175D3DCCD1}">
              <a14:hiddenFill xmlns:a14="http://schemas.microsoft.com/office/drawing/2010/main">
                <a:solidFill>
                  <a:srgbClr val="FFFFFF"/>
                </a:solidFill>
              </a14:hiddenFill>
            </a:ext>
          </a:extLst>
        </p:spPr>
      </p:pic>
      <p:sp>
        <p:nvSpPr>
          <p:cNvPr id="78" name="Rectangle 77">
            <a:extLst>
              <a:ext uri="{FF2B5EF4-FFF2-40B4-BE49-F238E27FC236}">
                <a16:creationId xmlns:a16="http://schemas.microsoft.com/office/drawing/2014/main" id="{A2861A9C-C970-4FFE-B67C-222B6F5732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791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D2FDF82E-EBD8-4EC5-AD10-CD9E70EE8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275D72D-154F-41C1-B36B-8A2F85F935AF}"/>
              </a:ext>
            </a:extLst>
          </p:cNvPr>
          <p:cNvSpPr>
            <a:spLocks noGrp="1"/>
          </p:cNvSpPr>
          <p:nvPr>
            <p:ph type="title"/>
          </p:nvPr>
        </p:nvSpPr>
        <p:spPr>
          <a:xfrm>
            <a:off x="8196408" y="640831"/>
            <a:ext cx="3352128" cy="1573863"/>
          </a:xfrm>
        </p:spPr>
        <p:txBody>
          <a:bodyPr>
            <a:normAutofit/>
          </a:bodyPr>
          <a:lstStyle/>
          <a:p>
            <a:pPr algn="l"/>
            <a:r>
              <a:rPr lang="en-US" dirty="0"/>
              <a:t>C</a:t>
            </a:r>
            <a:r>
              <a:rPr lang="vi-VN" dirty="0"/>
              <a:t>ơ</a:t>
            </a:r>
            <a:r>
              <a:rPr lang="en-US" dirty="0"/>
              <a:t> </a:t>
            </a:r>
            <a:r>
              <a:rPr lang="en-US" dirty="0" err="1"/>
              <a:t>chế</a:t>
            </a:r>
            <a:endParaRPr lang="en-US" dirty="0"/>
          </a:p>
        </p:txBody>
      </p:sp>
      <p:sp>
        <p:nvSpPr>
          <p:cNvPr id="4103" name="Content Placeholder 4102">
            <a:extLst>
              <a:ext uri="{FF2B5EF4-FFF2-40B4-BE49-F238E27FC236}">
                <a16:creationId xmlns:a16="http://schemas.microsoft.com/office/drawing/2014/main" id="{A4202443-239E-486D-AB4B-EF607F8067DE}"/>
              </a:ext>
            </a:extLst>
          </p:cNvPr>
          <p:cNvSpPr>
            <a:spLocks noGrp="1"/>
          </p:cNvSpPr>
          <p:nvPr>
            <p:ph idx="1"/>
          </p:nvPr>
        </p:nvSpPr>
        <p:spPr>
          <a:xfrm>
            <a:off x="8196408" y="2367092"/>
            <a:ext cx="3352128" cy="3881309"/>
          </a:xfrm>
        </p:spPr>
        <p:txBody>
          <a:bodyPr>
            <a:normAutofit/>
          </a:bodyPr>
          <a:lstStyle/>
          <a:p>
            <a:endParaRPr lang="en-US" sz="1800"/>
          </a:p>
        </p:txBody>
      </p:sp>
    </p:spTree>
    <p:extLst>
      <p:ext uri="{BB962C8B-B14F-4D97-AF65-F5344CB8AC3E}">
        <p14:creationId xmlns:p14="http://schemas.microsoft.com/office/powerpoint/2010/main" val="27631875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A487D-E886-47D2-B8AC-26B550A2B14D}"/>
              </a:ext>
            </a:extLst>
          </p:cNvPr>
          <p:cNvSpPr>
            <a:spLocks noGrp="1"/>
          </p:cNvSpPr>
          <p:nvPr>
            <p:ph type="title"/>
          </p:nvPr>
        </p:nvSpPr>
        <p:spPr/>
        <p:txBody>
          <a:bodyPr/>
          <a:lstStyle/>
          <a:p>
            <a:r>
              <a:rPr lang="en-US" dirty="0" err="1"/>
              <a:t>Lâm</a:t>
            </a:r>
            <a:r>
              <a:rPr lang="en-US" dirty="0"/>
              <a:t> </a:t>
            </a:r>
            <a:r>
              <a:rPr lang="en-US" dirty="0" err="1"/>
              <a:t>sàng</a:t>
            </a:r>
            <a:endParaRPr lang="en-US" dirty="0"/>
          </a:p>
        </p:txBody>
      </p:sp>
      <p:sp>
        <p:nvSpPr>
          <p:cNvPr id="3" name="Content Placeholder 2">
            <a:extLst>
              <a:ext uri="{FF2B5EF4-FFF2-40B4-BE49-F238E27FC236}">
                <a16:creationId xmlns:a16="http://schemas.microsoft.com/office/drawing/2014/main" id="{3F1A5107-14C7-42D6-B36E-C8B18C85BC29}"/>
              </a:ext>
            </a:extLst>
          </p:cNvPr>
          <p:cNvSpPr>
            <a:spLocks noGrp="1"/>
          </p:cNvSpPr>
          <p:nvPr>
            <p:ph idx="1"/>
          </p:nvPr>
        </p:nvSpPr>
        <p:spPr/>
        <p:txBody>
          <a:bodyPr/>
          <a:lstStyle/>
          <a:p>
            <a:r>
              <a:rPr lang="en-US" dirty="0" err="1"/>
              <a:t>Khó</a:t>
            </a:r>
            <a:r>
              <a:rPr lang="en-US" dirty="0"/>
              <a:t> </a:t>
            </a:r>
            <a:r>
              <a:rPr lang="en-US" dirty="0" err="1"/>
              <a:t>thở</a:t>
            </a:r>
            <a:r>
              <a:rPr lang="en-US" dirty="0"/>
              <a:t>, </a:t>
            </a:r>
            <a:r>
              <a:rPr lang="en-US" dirty="0" err="1"/>
              <a:t>khó</a:t>
            </a:r>
            <a:r>
              <a:rPr lang="en-US" dirty="0"/>
              <a:t> </a:t>
            </a:r>
            <a:r>
              <a:rPr lang="en-US" dirty="0" err="1"/>
              <a:t>thở</a:t>
            </a:r>
            <a:r>
              <a:rPr lang="en-US" dirty="0"/>
              <a:t> </a:t>
            </a:r>
            <a:r>
              <a:rPr lang="en-US" dirty="0" err="1"/>
              <a:t>phải</a:t>
            </a:r>
            <a:r>
              <a:rPr lang="en-US" dirty="0"/>
              <a:t> </a:t>
            </a:r>
            <a:r>
              <a:rPr lang="en-US" dirty="0" err="1"/>
              <a:t>ngồi</a:t>
            </a:r>
            <a:endParaRPr lang="en-US" dirty="0"/>
          </a:p>
          <a:p>
            <a:r>
              <a:rPr lang="en-US" dirty="0" err="1"/>
              <a:t>Tăng</a:t>
            </a:r>
            <a:r>
              <a:rPr lang="en-US" dirty="0"/>
              <a:t> </a:t>
            </a:r>
            <a:r>
              <a:rPr lang="en-US" dirty="0" err="1"/>
              <a:t>huyết</a:t>
            </a:r>
            <a:r>
              <a:rPr lang="en-US" dirty="0"/>
              <a:t> </a:t>
            </a:r>
            <a:r>
              <a:rPr lang="en-US" dirty="0" err="1"/>
              <a:t>áp</a:t>
            </a:r>
            <a:r>
              <a:rPr lang="en-US" dirty="0"/>
              <a:t>, </a:t>
            </a:r>
            <a:r>
              <a:rPr lang="en-US" dirty="0" err="1"/>
              <a:t>nhịp</a:t>
            </a:r>
            <a:r>
              <a:rPr lang="en-US" dirty="0"/>
              <a:t> </a:t>
            </a:r>
            <a:r>
              <a:rPr lang="en-US" dirty="0" err="1"/>
              <a:t>tim</a:t>
            </a:r>
            <a:r>
              <a:rPr lang="en-US" dirty="0"/>
              <a:t> </a:t>
            </a:r>
            <a:r>
              <a:rPr lang="en-US" dirty="0" err="1"/>
              <a:t>nhanh</a:t>
            </a:r>
            <a:r>
              <a:rPr lang="en-US" dirty="0"/>
              <a:t> </a:t>
            </a:r>
          </a:p>
          <a:p>
            <a:r>
              <a:rPr lang="en-US" dirty="0" err="1"/>
              <a:t>Tĩnh</a:t>
            </a:r>
            <a:r>
              <a:rPr lang="en-US" dirty="0"/>
              <a:t> </a:t>
            </a:r>
            <a:r>
              <a:rPr lang="en-US" dirty="0" err="1"/>
              <a:t>mạch</a:t>
            </a:r>
            <a:r>
              <a:rPr lang="en-US" dirty="0"/>
              <a:t> </a:t>
            </a:r>
            <a:r>
              <a:rPr lang="en-US" dirty="0" err="1"/>
              <a:t>cảnh</a:t>
            </a:r>
            <a:r>
              <a:rPr lang="en-US" dirty="0"/>
              <a:t> </a:t>
            </a:r>
            <a:r>
              <a:rPr lang="en-US" dirty="0" err="1"/>
              <a:t>phồng</a:t>
            </a:r>
            <a:endParaRPr lang="en-US" dirty="0"/>
          </a:p>
          <a:p>
            <a:r>
              <a:rPr lang="en-US" dirty="0"/>
              <a:t>Nghe </a:t>
            </a:r>
            <a:r>
              <a:rPr lang="en-US" dirty="0" err="1"/>
              <a:t>tim</a:t>
            </a:r>
            <a:r>
              <a:rPr lang="en-US" dirty="0"/>
              <a:t>: S3</a:t>
            </a:r>
          </a:p>
          <a:p>
            <a:r>
              <a:rPr lang="en-US" dirty="0" err="1"/>
              <a:t>Khám</a:t>
            </a:r>
            <a:r>
              <a:rPr lang="en-US" dirty="0"/>
              <a:t> </a:t>
            </a:r>
            <a:r>
              <a:rPr lang="en-US" dirty="0" err="1"/>
              <a:t>phổi</a:t>
            </a:r>
            <a:r>
              <a:rPr lang="en-US" dirty="0"/>
              <a:t>; rale </a:t>
            </a:r>
            <a:r>
              <a:rPr lang="en-US" dirty="0" err="1"/>
              <a:t>ẩm</a:t>
            </a:r>
            <a:r>
              <a:rPr lang="en-US" dirty="0"/>
              <a:t> </a:t>
            </a:r>
            <a:r>
              <a:rPr lang="en-US" dirty="0" err="1"/>
              <a:t>hoặc</a:t>
            </a:r>
            <a:r>
              <a:rPr lang="en-US" dirty="0"/>
              <a:t> </a:t>
            </a:r>
            <a:r>
              <a:rPr lang="en-US" dirty="0" err="1"/>
              <a:t>khò</a:t>
            </a:r>
            <a:r>
              <a:rPr lang="en-US" dirty="0"/>
              <a:t> </a:t>
            </a:r>
            <a:r>
              <a:rPr lang="en-US" dirty="0" err="1"/>
              <a:t>khè</a:t>
            </a:r>
            <a:endParaRPr lang="en-US" dirty="0"/>
          </a:p>
        </p:txBody>
      </p:sp>
    </p:spTree>
    <p:extLst>
      <p:ext uri="{BB962C8B-B14F-4D97-AF65-F5344CB8AC3E}">
        <p14:creationId xmlns:p14="http://schemas.microsoft.com/office/powerpoint/2010/main" val="39128699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AD035-8689-4846-AFCB-B3D6D3DC241D}"/>
              </a:ext>
            </a:extLst>
          </p:cNvPr>
          <p:cNvSpPr>
            <a:spLocks noGrp="1"/>
          </p:cNvSpPr>
          <p:nvPr>
            <p:ph type="title"/>
          </p:nvPr>
        </p:nvSpPr>
        <p:spPr>
          <a:xfrm>
            <a:off x="913775" y="255910"/>
            <a:ext cx="10364451" cy="1596177"/>
          </a:xfrm>
        </p:spPr>
        <p:txBody>
          <a:bodyPr>
            <a:normAutofit/>
          </a:bodyPr>
          <a:lstStyle/>
          <a:p>
            <a:r>
              <a:rPr lang="en-US" cap="none" dirty="0"/>
              <a:t>International society of blood transfusion criteria for TACO 2011</a:t>
            </a:r>
          </a:p>
        </p:txBody>
      </p:sp>
      <p:graphicFrame>
        <p:nvGraphicFramePr>
          <p:cNvPr id="6" name="Content Placeholder 5">
            <a:extLst>
              <a:ext uri="{FF2B5EF4-FFF2-40B4-BE49-F238E27FC236}">
                <a16:creationId xmlns:a16="http://schemas.microsoft.com/office/drawing/2014/main" id="{9D7F1DCD-9253-498B-9A46-ADF0FAFE7785}"/>
              </a:ext>
            </a:extLst>
          </p:cNvPr>
          <p:cNvGraphicFramePr>
            <a:graphicFrameLocks noGrp="1"/>
          </p:cNvGraphicFramePr>
          <p:nvPr>
            <p:ph idx="1"/>
            <p:extLst>
              <p:ext uri="{D42A27DB-BD31-4B8C-83A1-F6EECF244321}">
                <p14:modId xmlns:p14="http://schemas.microsoft.com/office/powerpoint/2010/main" val="2335473147"/>
              </p:ext>
            </p:extLst>
          </p:nvPr>
        </p:nvGraphicFramePr>
        <p:xfrm>
          <a:off x="1949669" y="2183164"/>
          <a:ext cx="8292662" cy="4024788"/>
        </p:xfrm>
        <a:graphic>
          <a:graphicData uri="http://schemas.openxmlformats.org/drawingml/2006/table">
            <a:tbl>
              <a:tblPr firstRow="1" bandRow="1">
                <a:tableStyleId>{5C22544A-7EE6-4342-B048-85BDC9FD1C3A}</a:tableStyleId>
              </a:tblPr>
              <a:tblGrid>
                <a:gridCol w="8292662">
                  <a:extLst>
                    <a:ext uri="{9D8B030D-6E8A-4147-A177-3AD203B41FA5}">
                      <a16:colId xmlns:a16="http://schemas.microsoft.com/office/drawing/2014/main" val="1766782853"/>
                    </a:ext>
                  </a:extLst>
                </a:gridCol>
              </a:tblGrid>
              <a:tr h="670798">
                <a:tc>
                  <a:txBody>
                    <a:bodyPr/>
                    <a:lstStyle/>
                    <a:p>
                      <a:pPr algn="l" fontAlgn="b"/>
                      <a:r>
                        <a:rPr lang="en-US" sz="2400" dirty="0">
                          <a:effectLst/>
                          <a:latin typeface="Times New Roman" panose="02020603050405020304" pitchFamily="18" charset="0"/>
                          <a:cs typeface="Times New Roman" panose="02020603050405020304" pitchFamily="18" charset="0"/>
                        </a:rPr>
                        <a:t>Any four of the following within 6 hours of transfusion</a:t>
                      </a:r>
                    </a:p>
                  </a:txBody>
                  <a:tcPr anchor="b"/>
                </a:tc>
                <a:extLst>
                  <a:ext uri="{0D108BD9-81ED-4DB2-BD59-A6C34878D82A}">
                    <a16:rowId xmlns:a16="http://schemas.microsoft.com/office/drawing/2014/main" val="1752407497"/>
                  </a:ext>
                </a:extLst>
              </a:tr>
              <a:tr h="670798">
                <a:tc>
                  <a:txBody>
                    <a:bodyPr/>
                    <a:lstStyle/>
                    <a:p>
                      <a:pPr algn="l" fontAlgn="t"/>
                      <a:r>
                        <a:rPr lang="en-US" sz="2400" dirty="0">
                          <a:effectLst/>
                          <a:latin typeface="Times New Roman" panose="02020603050405020304" pitchFamily="18" charset="0"/>
                          <a:cs typeface="Times New Roman" panose="02020603050405020304" pitchFamily="18" charset="0"/>
                        </a:rPr>
                        <a:t>Acute respiratory distress</a:t>
                      </a:r>
                    </a:p>
                  </a:txBody>
                  <a:tcPr/>
                </a:tc>
                <a:extLst>
                  <a:ext uri="{0D108BD9-81ED-4DB2-BD59-A6C34878D82A}">
                    <a16:rowId xmlns:a16="http://schemas.microsoft.com/office/drawing/2014/main" val="1663359376"/>
                  </a:ext>
                </a:extLst>
              </a:tr>
              <a:tr h="670798">
                <a:tc>
                  <a:txBody>
                    <a:bodyPr/>
                    <a:lstStyle/>
                    <a:p>
                      <a:pPr algn="l" fontAlgn="t"/>
                      <a:r>
                        <a:rPr lang="en-US" sz="2400" dirty="0">
                          <a:effectLst/>
                          <a:latin typeface="Times New Roman" panose="02020603050405020304" pitchFamily="18" charset="0"/>
                          <a:cs typeface="Times New Roman" panose="02020603050405020304" pitchFamily="18" charset="0"/>
                        </a:rPr>
                        <a:t>Tachycardia</a:t>
                      </a:r>
                    </a:p>
                  </a:txBody>
                  <a:tcPr/>
                </a:tc>
                <a:extLst>
                  <a:ext uri="{0D108BD9-81ED-4DB2-BD59-A6C34878D82A}">
                    <a16:rowId xmlns:a16="http://schemas.microsoft.com/office/drawing/2014/main" val="2551003034"/>
                  </a:ext>
                </a:extLst>
              </a:tr>
              <a:tr h="670798">
                <a:tc>
                  <a:txBody>
                    <a:bodyPr/>
                    <a:lstStyle/>
                    <a:p>
                      <a:pPr algn="l" fontAlgn="t"/>
                      <a:r>
                        <a:rPr lang="en-US" sz="2400" dirty="0">
                          <a:effectLst/>
                          <a:latin typeface="Times New Roman" panose="02020603050405020304" pitchFamily="18" charset="0"/>
                          <a:cs typeface="Times New Roman" panose="02020603050405020304" pitchFamily="18" charset="0"/>
                        </a:rPr>
                        <a:t>Increased blood pressure</a:t>
                      </a:r>
                    </a:p>
                  </a:txBody>
                  <a:tcPr/>
                </a:tc>
                <a:extLst>
                  <a:ext uri="{0D108BD9-81ED-4DB2-BD59-A6C34878D82A}">
                    <a16:rowId xmlns:a16="http://schemas.microsoft.com/office/drawing/2014/main" val="3786355546"/>
                  </a:ext>
                </a:extLst>
              </a:tr>
              <a:tr h="670798">
                <a:tc>
                  <a:txBody>
                    <a:bodyPr/>
                    <a:lstStyle/>
                    <a:p>
                      <a:pPr algn="l" fontAlgn="t"/>
                      <a:r>
                        <a:rPr lang="en-US" sz="2400">
                          <a:effectLst/>
                          <a:latin typeface="Times New Roman" panose="02020603050405020304" pitchFamily="18" charset="0"/>
                          <a:cs typeface="Times New Roman" panose="02020603050405020304" pitchFamily="18" charset="0"/>
                        </a:rPr>
                        <a:t>Acute or worsening pulmonary oedema</a:t>
                      </a:r>
                    </a:p>
                  </a:txBody>
                  <a:tcPr/>
                </a:tc>
                <a:extLst>
                  <a:ext uri="{0D108BD9-81ED-4DB2-BD59-A6C34878D82A}">
                    <a16:rowId xmlns:a16="http://schemas.microsoft.com/office/drawing/2014/main" val="2807312099"/>
                  </a:ext>
                </a:extLst>
              </a:tr>
              <a:tr h="670798">
                <a:tc>
                  <a:txBody>
                    <a:bodyPr/>
                    <a:lstStyle/>
                    <a:p>
                      <a:pPr algn="l" fontAlgn="t"/>
                      <a:r>
                        <a:rPr lang="en-US" sz="2400" dirty="0">
                          <a:effectLst/>
                          <a:latin typeface="Times New Roman" panose="02020603050405020304" pitchFamily="18" charset="0"/>
                          <a:cs typeface="Times New Roman" panose="02020603050405020304" pitchFamily="18" charset="0"/>
                        </a:rPr>
                        <a:t>Evidence of positive fluid balance</a:t>
                      </a:r>
                    </a:p>
                  </a:txBody>
                  <a:tcPr/>
                </a:tc>
                <a:extLst>
                  <a:ext uri="{0D108BD9-81ED-4DB2-BD59-A6C34878D82A}">
                    <a16:rowId xmlns:a16="http://schemas.microsoft.com/office/drawing/2014/main" val="1924561006"/>
                  </a:ext>
                </a:extLst>
              </a:tr>
            </a:tbl>
          </a:graphicData>
        </a:graphic>
      </p:graphicFrame>
    </p:spTree>
    <p:extLst>
      <p:ext uri="{BB962C8B-B14F-4D97-AF65-F5344CB8AC3E}">
        <p14:creationId xmlns:p14="http://schemas.microsoft.com/office/powerpoint/2010/main" val="26818981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4D4DD4CF-9732-4771-98FE-77886DC91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0917E639-5738-4605-929E-1222198314A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n external file that holds a picture, illustration, etc.&#10;Object name is IJCCM-18-396-g001.jpg">
            <a:extLst>
              <a:ext uri="{FF2B5EF4-FFF2-40B4-BE49-F238E27FC236}">
                <a16:creationId xmlns:a16="http://schemas.microsoft.com/office/drawing/2014/main" id="{729A9893-89CC-4A56-95C8-94991D54BF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8536"/>
          <a:stretch/>
        </p:blipFill>
        <p:spPr bwMode="auto">
          <a:xfrm>
            <a:off x="1" y="10"/>
            <a:ext cx="7479157" cy="685799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A2861A9C-C970-4FFE-B67C-222B6F5732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791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Picture 76">
            <a:extLst>
              <a:ext uri="{FF2B5EF4-FFF2-40B4-BE49-F238E27FC236}">
                <a16:creationId xmlns:a16="http://schemas.microsoft.com/office/drawing/2014/main" id="{D2FDF82E-EBD8-4EC5-AD10-CD9E70EE8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3257457-F30D-4575-94D6-0017A068F165}"/>
              </a:ext>
            </a:extLst>
          </p:cNvPr>
          <p:cNvSpPr>
            <a:spLocks noGrp="1"/>
          </p:cNvSpPr>
          <p:nvPr>
            <p:ph type="title"/>
          </p:nvPr>
        </p:nvSpPr>
        <p:spPr>
          <a:xfrm>
            <a:off x="8196408" y="640831"/>
            <a:ext cx="3352128" cy="1573863"/>
          </a:xfrm>
        </p:spPr>
        <p:txBody>
          <a:bodyPr>
            <a:normAutofit/>
          </a:bodyPr>
          <a:lstStyle/>
          <a:p>
            <a:pPr algn="l"/>
            <a:r>
              <a:rPr lang="en-US" dirty="0" err="1"/>
              <a:t>Cận</a:t>
            </a:r>
            <a:r>
              <a:rPr lang="en-US" dirty="0"/>
              <a:t> </a:t>
            </a:r>
            <a:r>
              <a:rPr lang="en-US" dirty="0" err="1"/>
              <a:t>lâm</a:t>
            </a:r>
            <a:r>
              <a:rPr lang="en-US" dirty="0"/>
              <a:t> </a:t>
            </a:r>
            <a:r>
              <a:rPr lang="en-US" dirty="0" err="1"/>
              <a:t>sàng</a:t>
            </a:r>
            <a:endParaRPr lang="en-US" dirty="0"/>
          </a:p>
        </p:txBody>
      </p:sp>
      <p:sp>
        <p:nvSpPr>
          <p:cNvPr id="3" name="Content Placeholder 2">
            <a:extLst>
              <a:ext uri="{FF2B5EF4-FFF2-40B4-BE49-F238E27FC236}">
                <a16:creationId xmlns:a16="http://schemas.microsoft.com/office/drawing/2014/main" id="{EC667FDF-5223-476C-B639-833C45FBF761}"/>
              </a:ext>
            </a:extLst>
          </p:cNvPr>
          <p:cNvSpPr>
            <a:spLocks noGrp="1"/>
          </p:cNvSpPr>
          <p:nvPr>
            <p:ph idx="1"/>
          </p:nvPr>
        </p:nvSpPr>
        <p:spPr>
          <a:xfrm>
            <a:off x="8196408" y="2367092"/>
            <a:ext cx="3352128" cy="3881309"/>
          </a:xfrm>
        </p:spPr>
        <p:txBody>
          <a:bodyPr>
            <a:normAutofit/>
          </a:bodyPr>
          <a:lstStyle/>
          <a:p>
            <a:r>
              <a:rPr lang="en-US" sz="1800" dirty="0"/>
              <a:t>X </a:t>
            </a:r>
            <a:r>
              <a:rPr lang="en-US" sz="1800" dirty="0" err="1"/>
              <a:t>quang</a:t>
            </a:r>
            <a:r>
              <a:rPr lang="en-US" sz="1800" dirty="0"/>
              <a:t> </a:t>
            </a:r>
            <a:r>
              <a:rPr lang="en-US" sz="1800" dirty="0" err="1"/>
              <a:t>ngực</a:t>
            </a:r>
            <a:r>
              <a:rPr lang="en-US" sz="1800" dirty="0"/>
              <a:t>: </a:t>
            </a:r>
            <a:r>
              <a:rPr lang="en-US" sz="1800" dirty="0" err="1"/>
              <a:t>bóng</a:t>
            </a:r>
            <a:r>
              <a:rPr lang="en-US" sz="1800" dirty="0"/>
              <a:t> </a:t>
            </a:r>
            <a:r>
              <a:rPr lang="en-US" sz="1800" dirty="0" err="1"/>
              <a:t>tim</a:t>
            </a:r>
            <a:r>
              <a:rPr lang="en-US" sz="1800" dirty="0"/>
              <a:t> to, </a:t>
            </a:r>
            <a:r>
              <a:rPr lang="en-US" sz="1800" dirty="0" err="1"/>
              <a:t>tổn</a:t>
            </a:r>
            <a:r>
              <a:rPr lang="en-US" sz="1800" dirty="0"/>
              <a:t> </a:t>
            </a:r>
            <a:r>
              <a:rPr lang="en-US" sz="1800" dirty="0" err="1"/>
              <a:t>th</a:t>
            </a:r>
            <a:r>
              <a:rPr lang="vi-VN" sz="1800" dirty="0"/>
              <a:t>ư</a:t>
            </a:r>
            <a:r>
              <a:rPr lang="en-US" sz="1800" dirty="0" err="1"/>
              <a:t>ơng</a:t>
            </a:r>
            <a:r>
              <a:rPr lang="en-US" sz="1800" dirty="0"/>
              <a:t> 2 </a:t>
            </a:r>
            <a:r>
              <a:rPr lang="en-US" sz="1800" dirty="0" err="1"/>
              <a:t>bên</a:t>
            </a:r>
            <a:r>
              <a:rPr lang="en-US" sz="1800" dirty="0"/>
              <a:t> </a:t>
            </a:r>
            <a:r>
              <a:rPr lang="en-US" sz="1800" dirty="0" err="1"/>
              <a:t>rốn</a:t>
            </a:r>
            <a:r>
              <a:rPr lang="en-US" sz="1800" dirty="0"/>
              <a:t> </a:t>
            </a:r>
            <a:r>
              <a:rPr lang="en-US" sz="1800" dirty="0" err="1"/>
              <a:t>phổi</a:t>
            </a:r>
            <a:endParaRPr lang="en-US" sz="1800" dirty="0"/>
          </a:p>
          <a:p>
            <a:r>
              <a:rPr lang="en-US" sz="1800" dirty="0"/>
              <a:t>NT –</a:t>
            </a:r>
            <a:r>
              <a:rPr lang="en-US" sz="1800" dirty="0" err="1"/>
              <a:t>proBNP</a:t>
            </a:r>
            <a:r>
              <a:rPr lang="en-US" sz="1800" dirty="0"/>
              <a:t> </a:t>
            </a:r>
            <a:r>
              <a:rPr lang="en-US" sz="1800" dirty="0" err="1"/>
              <a:t>hoặc</a:t>
            </a:r>
            <a:r>
              <a:rPr lang="en-US" sz="1800" dirty="0"/>
              <a:t> BNP </a:t>
            </a:r>
            <a:r>
              <a:rPr lang="en-US" sz="1800" dirty="0" err="1"/>
              <a:t>để</a:t>
            </a:r>
            <a:r>
              <a:rPr lang="en-US" sz="1800" dirty="0"/>
              <a:t> </a:t>
            </a:r>
            <a:r>
              <a:rPr lang="en-US" sz="1800" dirty="0" err="1"/>
              <a:t>hỗ</a:t>
            </a:r>
            <a:r>
              <a:rPr lang="en-US" sz="1800" dirty="0"/>
              <a:t> </a:t>
            </a:r>
            <a:r>
              <a:rPr lang="en-US" sz="1800" dirty="0" err="1"/>
              <a:t>trợ</a:t>
            </a:r>
            <a:r>
              <a:rPr lang="en-US" sz="1800" dirty="0"/>
              <a:t> </a:t>
            </a:r>
            <a:r>
              <a:rPr lang="en-US" sz="1800" dirty="0" err="1"/>
              <a:t>chẩn</a:t>
            </a:r>
            <a:r>
              <a:rPr lang="en-US" sz="1800" dirty="0"/>
              <a:t> </a:t>
            </a:r>
            <a:r>
              <a:rPr lang="en-US" sz="1800" dirty="0" err="1"/>
              <a:t>đoán</a:t>
            </a:r>
            <a:endParaRPr lang="en-US" sz="1800" dirty="0"/>
          </a:p>
          <a:p>
            <a:endParaRPr lang="en-US" sz="1800" dirty="0"/>
          </a:p>
        </p:txBody>
      </p:sp>
    </p:spTree>
    <p:extLst>
      <p:ext uri="{BB962C8B-B14F-4D97-AF65-F5344CB8AC3E}">
        <p14:creationId xmlns:p14="http://schemas.microsoft.com/office/powerpoint/2010/main" val="1860154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3B83A-E4E2-4AF6-9187-323A29FC2368}"/>
              </a:ext>
            </a:extLst>
          </p:cNvPr>
          <p:cNvSpPr>
            <a:spLocks noGrp="1"/>
          </p:cNvSpPr>
          <p:nvPr>
            <p:ph type="title"/>
          </p:nvPr>
        </p:nvSpPr>
        <p:spPr/>
        <p:txBody>
          <a:bodyPr/>
          <a:lstStyle/>
          <a:p>
            <a:r>
              <a:rPr lang="en-US" dirty="0" err="1"/>
              <a:t>Điều</a:t>
            </a:r>
            <a:r>
              <a:rPr lang="en-US" dirty="0"/>
              <a:t> </a:t>
            </a:r>
            <a:r>
              <a:rPr lang="en-US" dirty="0" err="1"/>
              <a:t>trị</a:t>
            </a:r>
            <a:r>
              <a:rPr lang="en-US" dirty="0"/>
              <a:t>	</a:t>
            </a:r>
          </a:p>
        </p:txBody>
      </p:sp>
      <p:sp>
        <p:nvSpPr>
          <p:cNvPr id="3" name="Content Placeholder 2">
            <a:extLst>
              <a:ext uri="{FF2B5EF4-FFF2-40B4-BE49-F238E27FC236}">
                <a16:creationId xmlns:a16="http://schemas.microsoft.com/office/drawing/2014/main" id="{20B03F55-4661-49C0-A09B-ED832F2F2D3F}"/>
              </a:ext>
            </a:extLst>
          </p:cNvPr>
          <p:cNvSpPr>
            <a:spLocks noGrp="1"/>
          </p:cNvSpPr>
          <p:nvPr>
            <p:ph idx="1"/>
          </p:nvPr>
        </p:nvSpPr>
        <p:spPr/>
        <p:txBody>
          <a:bodyPr>
            <a:normAutofit fontScale="92500" lnSpcReduction="10000"/>
          </a:bodyPr>
          <a:lstStyle/>
          <a:p>
            <a:r>
              <a:rPr lang="en-US" dirty="0"/>
              <a:t>T</a:t>
            </a:r>
            <a:r>
              <a:rPr lang="vi-VN" dirty="0"/>
              <a:t>ư</a:t>
            </a:r>
            <a:r>
              <a:rPr lang="en-US" dirty="0"/>
              <a:t> </a:t>
            </a:r>
            <a:r>
              <a:rPr lang="en-US" dirty="0" err="1"/>
              <a:t>thế</a:t>
            </a:r>
            <a:r>
              <a:rPr lang="en-US" dirty="0"/>
              <a:t> </a:t>
            </a:r>
            <a:r>
              <a:rPr lang="en-US" dirty="0" err="1"/>
              <a:t>ngồi</a:t>
            </a:r>
            <a:endParaRPr lang="en-US" dirty="0"/>
          </a:p>
          <a:p>
            <a:r>
              <a:rPr lang="en-US" dirty="0" err="1"/>
              <a:t>Hỗ</a:t>
            </a:r>
            <a:r>
              <a:rPr lang="en-US" dirty="0"/>
              <a:t> </a:t>
            </a:r>
            <a:r>
              <a:rPr lang="en-US" dirty="0" err="1"/>
              <a:t>trợ</a:t>
            </a:r>
            <a:r>
              <a:rPr lang="en-US" dirty="0"/>
              <a:t> </a:t>
            </a:r>
            <a:r>
              <a:rPr lang="en-US" dirty="0" err="1"/>
              <a:t>hô</a:t>
            </a:r>
            <a:r>
              <a:rPr lang="en-US" dirty="0"/>
              <a:t> </a:t>
            </a:r>
            <a:r>
              <a:rPr lang="en-US" dirty="0" err="1"/>
              <a:t>hấp</a:t>
            </a:r>
            <a:endParaRPr lang="en-US" dirty="0"/>
          </a:p>
          <a:p>
            <a:r>
              <a:rPr lang="en-US" dirty="0" err="1"/>
              <a:t>Lợi</a:t>
            </a:r>
            <a:r>
              <a:rPr lang="en-US" dirty="0"/>
              <a:t> </a:t>
            </a:r>
            <a:r>
              <a:rPr lang="en-US" dirty="0" err="1"/>
              <a:t>tiểu</a:t>
            </a:r>
            <a:endParaRPr lang="en-US" dirty="0"/>
          </a:p>
          <a:p>
            <a:r>
              <a:rPr lang="en-US" dirty="0" err="1"/>
              <a:t>Chạy</a:t>
            </a:r>
            <a:r>
              <a:rPr lang="en-US" dirty="0"/>
              <a:t> </a:t>
            </a:r>
            <a:r>
              <a:rPr lang="en-US" dirty="0" err="1"/>
              <a:t>thận</a:t>
            </a:r>
            <a:r>
              <a:rPr lang="en-US" dirty="0"/>
              <a:t> </a:t>
            </a:r>
            <a:r>
              <a:rPr lang="en-US" dirty="0" err="1"/>
              <a:t>nhân</a:t>
            </a:r>
            <a:r>
              <a:rPr lang="en-US" dirty="0"/>
              <a:t> </a:t>
            </a:r>
            <a:r>
              <a:rPr lang="en-US" dirty="0" err="1"/>
              <a:t>tạo</a:t>
            </a:r>
            <a:r>
              <a:rPr lang="en-US" dirty="0"/>
              <a:t> </a:t>
            </a:r>
            <a:r>
              <a:rPr lang="en-US" dirty="0" err="1"/>
              <a:t>nếu</a:t>
            </a:r>
            <a:r>
              <a:rPr lang="en-US" dirty="0"/>
              <a:t> </a:t>
            </a:r>
            <a:r>
              <a:rPr lang="en-US" dirty="0" err="1"/>
              <a:t>cần</a:t>
            </a:r>
            <a:endParaRPr lang="en-US" dirty="0"/>
          </a:p>
          <a:p>
            <a:r>
              <a:rPr lang="en-US" dirty="0" err="1"/>
              <a:t>Phòng</a:t>
            </a:r>
            <a:r>
              <a:rPr lang="en-US" dirty="0"/>
              <a:t> </a:t>
            </a:r>
            <a:r>
              <a:rPr lang="en-US" dirty="0" err="1"/>
              <a:t>ngừa</a:t>
            </a:r>
            <a:r>
              <a:rPr lang="en-US" dirty="0"/>
              <a:t>: </a:t>
            </a:r>
            <a:r>
              <a:rPr lang="en-US" dirty="0" err="1"/>
              <a:t>tránh</a:t>
            </a:r>
            <a:r>
              <a:rPr lang="en-US" dirty="0"/>
              <a:t> </a:t>
            </a:r>
            <a:r>
              <a:rPr lang="en-US" dirty="0" err="1"/>
              <a:t>truyền</a:t>
            </a:r>
            <a:r>
              <a:rPr lang="en-US" dirty="0"/>
              <a:t> </a:t>
            </a:r>
            <a:r>
              <a:rPr lang="en-US" dirty="0" err="1"/>
              <a:t>chế</a:t>
            </a:r>
            <a:r>
              <a:rPr lang="en-US" dirty="0"/>
              <a:t> </a:t>
            </a:r>
            <a:r>
              <a:rPr lang="en-US" dirty="0" err="1"/>
              <a:t>phẩm</a:t>
            </a:r>
            <a:r>
              <a:rPr lang="en-US" dirty="0"/>
              <a:t> </a:t>
            </a:r>
            <a:r>
              <a:rPr lang="en-US" dirty="0" err="1"/>
              <a:t>máu</a:t>
            </a:r>
            <a:r>
              <a:rPr lang="en-US" dirty="0"/>
              <a:t> </a:t>
            </a:r>
            <a:r>
              <a:rPr lang="en-US" dirty="0" err="1"/>
              <a:t>không</a:t>
            </a:r>
            <a:r>
              <a:rPr lang="en-US" dirty="0"/>
              <a:t> </a:t>
            </a:r>
            <a:r>
              <a:rPr lang="en-US" dirty="0" err="1"/>
              <a:t>thích</a:t>
            </a:r>
            <a:r>
              <a:rPr lang="en-US" dirty="0"/>
              <a:t> </a:t>
            </a:r>
            <a:r>
              <a:rPr lang="en-US" dirty="0" err="1"/>
              <a:t>hợp</a:t>
            </a:r>
            <a:r>
              <a:rPr lang="en-US" dirty="0"/>
              <a:t>, </a:t>
            </a:r>
            <a:r>
              <a:rPr lang="en-US" dirty="0" err="1"/>
              <a:t>tốc</a:t>
            </a:r>
            <a:r>
              <a:rPr lang="en-US" dirty="0"/>
              <a:t> </a:t>
            </a:r>
            <a:r>
              <a:rPr lang="en-US" dirty="0" err="1"/>
              <a:t>độ</a:t>
            </a:r>
            <a:r>
              <a:rPr lang="en-US" dirty="0"/>
              <a:t> </a:t>
            </a:r>
            <a:r>
              <a:rPr lang="en-US" dirty="0" err="1"/>
              <a:t>truyền</a:t>
            </a:r>
            <a:r>
              <a:rPr lang="en-US" dirty="0"/>
              <a:t> </a:t>
            </a:r>
            <a:r>
              <a:rPr lang="en-US" dirty="0" err="1"/>
              <a:t>vừa</a:t>
            </a:r>
            <a:r>
              <a:rPr lang="en-US" dirty="0"/>
              <a:t> </a:t>
            </a:r>
            <a:r>
              <a:rPr lang="en-US" dirty="0" err="1"/>
              <a:t>phải</a:t>
            </a:r>
            <a:r>
              <a:rPr lang="en-US" dirty="0"/>
              <a:t>, </a:t>
            </a:r>
            <a:r>
              <a:rPr lang="en-US" dirty="0" err="1"/>
              <a:t>có</a:t>
            </a:r>
            <a:r>
              <a:rPr lang="en-US" dirty="0"/>
              <a:t> </a:t>
            </a:r>
            <a:r>
              <a:rPr lang="en-US" dirty="0" err="1"/>
              <a:t>thể</a:t>
            </a:r>
            <a:r>
              <a:rPr lang="en-US" dirty="0"/>
              <a:t> </a:t>
            </a:r>
            <a:r>
              <a:rPr lang="en-US" dirty="0" err="1"/>
              <a:t>sử</a:t>
            </a:r>
            <a:r>
              <a:rPr lang="en-US" dirty="0"/>
              <a:t> </a:t>
            </a:r>
            <a:r>
              <a:rPr lang="en-US" dirty="0" err="1"/>
              <a:t>dụng</a:t>
            </a:r>
            <a:r>
              <a:rPr lang="en-US" dirty="0"/>
              <a:t> </a:t>
            </a:r>
            <a:r>
              <a:rPr lang="en-US" dirty="0" err="1"/>
              <a:t>lợi</a:t>
            </a:r>
            <a:r>
              <a:rPr lang="en-US" dirty="0"/>
              <a:t> </a:t>
            </a:r>
            <a:r>
              <a:rPr lang="en-US" dirty="0" err="1"/>
              <a:t>tiểu</a:t>
            </a:r>
            <a:r>
              <a:rPr lang="en-US" dirty="0"/>
              <a:t> ở </a:t>
            </a:r>
            <a:r>
              <a:rPr lang="en-US" dirty="0" err="1"/>
              <a:t>những</a:t>
            </a:r>
            <a:r>
              <a:rPr lang="en-US" dirty="0"/>
              <a:t> BN </a:t>
            </a:r>
            <a:r>
              <a:rPr lang="en-US" dirty="0" err="1"/>
              <a:t>có</a:t>
            </a:r>
            <a:r>
              <a:rPr lang="en-US" dirty="0"/>
              <a:t> </a:t>
            </a:r>
            <a:r>
              <a:rPr lang="en-US" dirty="0" err="1"/>
              <a:t>yếu</a:t>
            </a:r>
            <a:r>
              <a:rPr lang="en-US" dirty="0"/>
              <a:t> </a:t>
            </a:r>
            <a:r>
              <a:rPr lang="en-US" dirty="0" err="1"/>
              <a:t>tố</a:t>
            </a:r>
            <a:r>
              <a:rPr lang="en-US" dirty="0"/>
              <a:t> </a:t>
            </a:r>
            <a:r>
              <a:rPr lang="en-US" dirty="0" err="1"/>
              <a:t>nguy</a:t>
            </a:r>
            <a:r>
              <a:rPr lang="en-US" dirty="0"/>
              <a:t> c</a:t>
            </a:r>
            <a:r>
              <a:rPr lang="vi-VN" dirty="0"/>
              <a:t>ơ</a:t>
            </a:r>
            <a:r>
              <a:rPr lang="en-US" dirty="0"/>
              <a:t> TACO</a:t>
            </a:r>
          </a:p>
          <a:p>
            <a:endParaRPr lang="en-US" dirty="0"/>
          </a:p>
        </p:txBody>
      </p:sp>
    </p:spTree>
    <p:extLst>
      <p:ext uri="{BB962C8B-B14F-4D97-AF65-F5344CB8AC3E}">
        <p14:creationId xmlns:p14="http://schemas.microsoft.com/office/powerpoint/2010/main" val="15256200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631D6-1E15-4F1E-A49D-2DA3D8BBC070}"/>
              </a:ext>
            </a:extLst>
          </p:cNvPr>
          <p:cNvSpPr>
            <a:spLocks noGrp="1"/>
          </p:cNvSpPr>
          <p:nvPr>
            <p:ph type="title"/>
          </p:nvPr>
        </p:nvSpPr>
        <p:spPr/>
        <p:txBody>
          <a:bodyPr>
            <a:normAutofit/>
          </a:bodyPr>
          <a:lstStyle/>
          <a:p>
            <a:r>
              <a:rPr lang="en-US" sz="4000" baseline="-25000" dirty="0" err="1"/>
              <a:t>Phản</a:t>
            </a:r>
            <a:r>
              <a:rPr lang="en-US" sz="4000" baseline="-25000" dirty="0"/>
              <a:t> </a:t>
            </a:r>
            <a:r>
              <a:rPr lang="en-US" sz="4000" baseline="-25000" dirty="0" err="1"/>
              <a:t>ứng</a:t>
            </a:r>
            <a:r>
              <a:rPr lang="en-US" sz="4000" baseline="-25000" dirty="0"/>
              <a:t> </a:t>
            </a:r>
            <a:r>
              <a:rPr lang="en-US" sz="4000" baseline="-25000" dirty="0" err="1"/>
              <a:t>dị</a:t>
            </a:r>
            <a:r>
              <a:rPr lang="en-US" sz="4000" baseline="-25000" dirty="0"/>
              <a:t> </a:t>
            </a:r>
            <a:r>
              <a:rPr lang="en-US" sz="4000" baseline="-25000" dirty="0" err="1"/>
              <a:t>ứng</a:t>
            </a:r>
            <a:endParaRPr lang="en-US" sz="4000" baseline="-25000" dirty="0"/>
          </a:p>
        </p:txBody>
      </p:sp>
      <p:sp>
        <p:nvSpPr>
          <p:cNvPr id="3" name="Content Placeholder 2">
            <a:extLst>
              <a:ext uri="{FF2B5EF4-FFF2-40B4-BE49-F238E27FC236}">
                <a16:creationId xmlns:a16="http://schemas.microsoft.com/office/drawing/2014/main" id="{41FB3287-6035-456D-8F1B-6830FFA31948}"/>
              </a:ext>
            </a:extLst>
          </p:cNvPr>
          <p:cNvSpPr>
            <a:spLocks noGrp="1"/>
          </p:cNvSpPr>
          <p:nvPr>
            <p:ph idx="1"/>
          </p:nvPr>
        </p:nvSpPr>
        <p:spPr/>
        <p:txBody>
          <a:bodyPr/>
          <a:lstStyle/>
          <a:p>
            <a:r>
              <a:rPr lang="en-US"/>
              <a:t>Phản ứng tăng nhạy với phát ban, hồng ban, ngứa khu trú hoặc lan tỏa. Phản ứng nặng: hạ HA, phù mạch ở mặt và thanh quản. </a:t>
            </a:r>
          </a:p>
          <a:p>
            <a:r>
              <a:rPr lang="en-US"/>
              <a:t>Biểu hiện nhẹ ở da</a:t>
            </a:r>
            <a:r>
              <a:rPr lang="en-US">
                <a:sym typeface="Wingdings" pitchFamily="2" charset="2"/>
              </a:rPr>
              <a:t> tổn thương tạng phản vệ. </a:t>
            </a:r>
          </a:p>
          <a:p>
            <a:r>
              <a:rPr lang="en-US">
                <a:sym typeface="Wingdings" pitchFamily="2" charset="2"/>
              </a:rPr>
              <a:t>Một NC hồi cứu: tỷ lệ 17% dị ứng, 1% phản ứng nặng</a:t>
            </a:r>
          </a:p>
          <a:p>
            <a:r>
              <a:rPr lang="en-US">
                <a:sym typeface="Wingdings" pitchFamily="2" charset="2"/>
              </a:rPr>
              <a:t>Một vài bài báo khác: HC 0.19%, PLT 0.53%</a:t>
            </a:r>
          </a:p>
        </p:txBody>
      </p:sp>
    </p:spTree>
    <p:extLst>
      <p:ext uri="{BB962C8B-B14F-4D97-AF65-F5344CB8AC3E}">
        <p14:creationId xmlns:p14="http://schemas.microsoft.com/office/powerpoint/2010/main" val="2796078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B1981535-B5AA-4E0C-ACE5-925CC19B20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BF97D060-AA7E-4411-BA62-28BD1EBD55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Content Placeholder 3">
            <a:extLst>
              <a:ext uri="{FF2B5EF4-FFF2-40B4-BE49-F238E27FC236}">
                <a16:creationId xmlns:a16="http://schemas.microsoft.com/office/drawing/2014/main" id="{FF466A4E-3F23-41FC-B36F-5C6A293A9BBD}"/>
              </a:ext>
            </a:extLst>
          </p:cNvPr>
          <p:cNvPicPr>
            <a:picLocks noGrp="1" noChangeAspect="1"/>
          </p:cNvPicPr>
          <p:nvPr>
            <p:ph idx="1"/>
          </p:nvPr>
        </p:nvPicPr>
        <p:blipFill>
          <a:blip r:embed="rId4"/>
          <a:stretch>
            <a:fillRect/>
          </a:stretch>
        </p:blipFill>
        <p:spPr>
          <a:xfrm>
            <a:off x="1548819" y="136107"/>
            <a:ext cx="8781043" cy="6585783"/>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947419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0"/>
            <a:ext cx="10364451" cy="1596177"/>
          </a:xfrm>
        </p:spPr>
        <p:txBody>
          <a:bodyPr/>
          <a:lstStyle/>
          <a:p>
            <a:r>
              <a:rPr lang="en-US" dirty="0" err="1"/>
              <a:t>Cơ</a:t>
            </a:r>
            <a:r>
              <a:rPr lang="en-US" dirty="0"/>
              <a:t> </a:t>
            </a:r>
            <a:r>
              <a:rPr lang="en-US" dirty="0" err="1"/>
              <a:t>chế</a:t>
            </a:r>
            <a:endParaRPr lang="en-US" dirty="0"/>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6343" y="1227221"/>
            <a:ext cx="6934200" cy="520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89065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Cơ chế</a:t>
            </a:r>
          </a:p>
        </p:txBody>
      </p:sp>
      <p:sp>
        <p:nvSpPr>
          <p:cNvPr id="3" name="Content Placeholder 2"/>
          <p:cNvSpPr>
            <a:spLocks noGrp="1"/>
          </p:cNvSpPr>
          <p:nvPr>
            <p:ph idx="1"/>
          </p:nvPr>
        </p:nvSpPr>
        <p:spPr/>
        <p:txBody>
          <a:bodyPr>
            <a:normAutofit fontScale="92500"/>
          </a:bodyPr>
          <a:lstStyle/>
          <a:p>
            <a:r>
              <a:rPr lang="en-US"/>
              <a:t>Histamine: tế bào mast và basophils người nhận. Hoặc giải phóng bởi bạch cầu trong quá trình tích trữ tế bào máu. </a:t>
            </a:r>
          </a:p>
          <a:p>
            <a:r>
              <a:rPr lang="en-US"/>
              <a:t>Một vài chemokine: IL8, RANTES và MIPI1</a:t>
            </a:r>
            <a:r>
              <a:rPr lang="el-GR"/>
              <a:t>α</a:t>
            </a:r>
            <a:r>
              <a:rPr lang="en-US"/>
              <a:t> giải phóng trong quá trình lưu trữ TC gạn tách </a:t>
            </a:r>
            <a:r>
              <a:rPr lang="en-US">
                <a:sym typeface="Wingdings" pitchFamily="2" charset="2"/>
              </a:rPr>
              <a:t> hoạt hóa basophil và giải phóng histamin. </a:t>
            </a:r>
          </a:p>
          <a:p>
            <a:r>
              <a:rPr lang="en-US">
                <a:sym typeface="Wingdings" pitchFamily="2" charset="2"/>
              </a:rPr>
              <a:t>Chất đồng vận dị ứng: C5a, brain-drived neurotropic factor (BDNF), CCL5 (RANTES) nồng độ cao trong TCGT phản ứng dị ứng</a:t>
            </a:r>
            <a:endParaRPr lang="en-US"/>
          </a:p>
        </p:txBody>
      </p:sp>
    </p:spTree>
    <p:extLst>
      <p:ext uri="{BB962C8B-B14F-4D97-AF65-F5344CB8AC3E}">
        <p14:creationId xmlns:p14="http://schemas.microsoft.com/office/powerpoint/2010/main" val="13105166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Chẩn đoán và điều trị</a:t>
            </a:r>
          </a:p>
        </p:txBody>
      </p:sp>
      <p:sp>
        <p:nvSpPr>
          <p:cNvPr id="3" name="Content Placeholder 2"/>
          <p:cNvSpPr>
            <a:spLocks noGrp="1"/>
          </p:cNvSpPr>
          <p:nvPr>
            <p:ph idx="1"/>
          </p:nvPr>
        </p:nvSpPr>
        <p:spPr/>
        <p:txBody>
          <a:bodyPr/>
          <a:lstStyle/>
          <a:p>
            <a:r>
              <a:rPr lang="en-US"/>
              <a:t>Phát ban: phản ứng wheal-and-flare có thể kèm theo sốt phải loại trừ phản ứng truyền máu khác</a:t>
            </a:r>
          </a:p>
          <a:p>
            <a:r>
              <a:rPr lang="en-US"/>
              <a:t>Điều trị: </a:t>
            </a:r>
          </a:p>
          <a:p>
            <a:pPr lvl="1"/>
            <a:r>
              <a:rPr lang="en-US"/>
              <a:t>Ngưng truyền CPM</a:t>
            </a:r>
          </a:p>
          <a:p>
            <a:pPr lvl="1"/>
            <a:r>
              <a:rPr lang="en-US"/>
              <a:t>Antihistamine H1, có thể kết hợp antihistamin H2. </a:t>
            </a:r>
          </a:p>
          <a:p>
            <a:pPr lvl="1"/>
            <a:r>
              <a:rPr lang="en-US"/>
              <a:t>Báo cáo ngân hàng máu nếu phản ứng nặng</a:t>
            </a:r>
          </a:p>
        </p:txBody>
      </p:sp>
    </p:spTree>
    <p:extLst>
      <p:ext uri="{BB962C8B-B14F-4D97-AF65-F5344CB8AC3E}">
        <p14:creationId xmlns:p14="http://schemas.microsoft.com/office/powerpoint/2010/main" val="5099067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0892" y="-23446"/>
            <a:ext cx="9038492" cy="6775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77476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B55F9-F7BF-43F8-B296-142857EA0363}"/>
              </a:ext>
            </a:extLst>
          </p:cNvPr>
          <p:cNvSpPr>
            <a:spLocks noGrp="1"/>
          </p:cNvSpPr>
          <p:nvPr>
            <p:ph type="title"/>
          </p:nvPr>
        </p:nvSpPr>
        <p:spPr/>
        <p:txBody>
          <a:bodyPr/>
          <a:lstStyle/>
          <a:p>
            <a:r>
              <a:rPr lang="en-US" dirty="0" err="1"/>
              <a:t>Phản</a:t>
            </a:r>
            <a:r>
              <a:rPr lang="en-US" dirty="0"/>
              <a:t> </a:t>
            </a:r>
            <a:r>
              <a:rPr lang="en-US" dirty="0" err="1"/>
              <a:t>vệ</a:t>
            </a:r>
            <a:r>
              <a:rPr lang="en-US" dirty="0"/>
              <a:t> do </a:t>
            </a:r>
            <a:r>
              <a:rPr lang="en-US" dirty="0" err="1"/>
              <a:t>truyền</a:t>
            </a:r>
            <a:r>
              <a:rPr lang="en-US" dirty="0"/>
              <a:t> </a:t>
            </a:r>
            <a:r>
              <a:rPr lang="en-US" dirty="0" err="1"/>
              <a:t>máu</a:t>
            </a:r>
            <a:endParaRPr lang="en-US" dirty="0"/>
          </a:p>
        </p:txBody>
      </p:sp>
      <p:sp>
        <p:nvSpPr>
          <p:cNvPr id="3" name="Content Placeholder 2">
            <a:extLst>
              <a:ext uri="{FF2B5EF4-FFF2-40B4-BE49-F238E27FC236}">
                <a16:creationId xmlns:a16="http://schemas.microsoft.com/office/drawing/2014/main" id="{10012FD7-8270-4462-A3B2-8F0F4B633740}"/>
              </a:ext>
            </a:extLst>
          </p:cNvPr>
          <p:cNvSpPr>
            <a:spLocks noGrp="1"/>
          </p:cNvSpPr>
          <p:nvPr>
            <p:ph idx="1"/>
          </p:nvPr>
        </p:nvSpPr>
        <p:spPr/>
        <p:txBody>
          <a:bodyPr/>
          <a:lstStyle/>
          <a:p>
            <a:r>
              <a:rPr lang="en-US" dirty="0" err="1"/>
              <a:t>Xuất</a:t>
            </a:r>
            <a:r>
              <a:rPr lang="en-US" dirty="0"/>
              <a:t> độ:1/ 20,000 </a:t>
            </a:r>
            <a:r>
              <a:rPr lang="en-US" dirty="0" err="1"/>
              <a:t>tới</a:t>
            </a:r>
            <a:r>
              <a:rPr lang="en-US" dirty="0"/>
              <a:t> 1/50,000</a:t>
            </a:r>
          </a:p>
          <a:p>
            <a:r>
              <a:rPr lang="en-US" dirty="0" err="1"/>
              <a:t>Có</a:t>
            </a:r>
            <a:r>
              <a:rPr lang="en-US" dirty="0"/>
              <a:t> </a:t>
            </a:r>
            <a:r>
              <a:rPr lang="en-US" dirty="0" err="1"/>
              <a:t>thể</a:t>
            </a:r>
            <a:r>
              <a:rPr lang="en-US" dirty="0"/>
              <a:t> </a:t>
            </a:r>
            <a:r>
              <a:rPr lang="en-US" dirty="0" err="1"/>
              <a:t>xảy</a:t>
            </a:r>
            <a:r>
              <a:rPr lang="en-US" dirty="0"/>
              <a:t> ra </a:t>
            </a:r>
            <a:r>
              <a:rPr lang="en-US" dirty="0" err="1"/>
              <a:t>khi</a:t>
            </a:r>
            <a:r>
              <a:rPr lang="en-US" dirty="0"/>
              <a:t> </a:t>
            </a:r>
            <a:r>
              <a:rPr lang="en-US" dirty="0" err="1"/>
              <a:t>truyền</a:t>
            </a:r>
            <a:r>
              <a:rPr lang="en-US" dirty="0"/>
              <a:t> HCL, </a:t>
            </a:r>
            <a:r>
              <a:rPr lang="en-US" dirty="0" err="1"/>
              <a:t>tiểu</a:t>
            </a:r>
            <a:r>
              <a:rPr lang="en-US" dirty="0"/>
              <a:t> </a:t>
            </a:r>
            <a:r>
              <a:rPr lang="en-US" dirty="0" err="1"/>
              <a:t>cầu</a:t>
            </a:r>
            <a:r>
              <a:rPr lang="en-US" dirty="0"/>
              <a:t>, </a:t>
            </a:r>
            <a:r>
              <a:rPr lang="en-US" dirty="0" err="1"/>
              <a:t>bạch</a:t>
            </a:r>
            <a:r>
              <a:rPr lang="en-US" dirty="0"/>
              <a:t> </a:t>
            </a:r>
            <a:r>
              <a:rPr lang="en-US" dirty="0" err="1"/>
              <a:t>cầu</a:t>
            </a:r>
            <a:r>
              <a:rPr lang="en-US" dirty="0"/>
              <a:t> </a:t>
            </a:r>
            <a:r>
              <a:rPr lang="en-US" dirty="0" err="1"/>
              <a:t>hạt</a:t>
            </a:r>
            <a:r>
              <a:rPr lang="en-US" dirty="0"/>
              <a:t>, </a:t>
            </a:r>
            <a:r>
              <a:rPr lang="en-US" dirty="0" err="1"/>
              <a:t>sản</a:t>
            </a:r>
            <a:r>
              <a:rPr lang="en-US" dirty="0"/>
              <a:t> </a:t>
            </a:r>
            <a:r>
              <a:rPr lang="en-US" dirty="0" err="1"/>
              <a:t>phẩm</a:t>
            </a:r>
            <a:r>
              <a:rPr lang="en-US" dirty="0"/>
              <a:t> plasma, </a:t>
            </a:r>
            <a:r>
              <a:rPr lang="en-US" dirty="0" err="1"/>
              <a:t>kết</a:t>
            </a:r>
            <a:r>
              <a:rPr lang="en-US" dirty="0"/>
              <a:t> </a:t>
            </a:r>
            <a:r>
              <a:rPr lang="en-US" dirty="0" err="1"/>
              <a:t>tủa</a:t>
            </a:r>
            <a:r>
              <a:rPr lang="en-US" dirty="0"/>
              <a:t> </a:t>
            </a:r>
            <a:r>
              <a:rPr lang="en-US" dirty="0" err="1"/>
              <a:t>lạnh</a:t>
            </a:r>
            <a:r>
              <a:rPr lang="en-US" dirty="0"/>
              <a:t>, IVIG. </a:t>
            </a:r>
          </a:p>
          <a:p>
            <a:r>
              <a:rPr lang="en-US" dirty="0"/>
              <a:t>Do </a:t>
            </a:r>
            <a:r>
              <a:rPr lang="en-US" dirty="0" err="1"/>
              <a:t>sản</a:t>
            </a:r>
            <a:r>
              <a:rPr lang="en-US" dirty="0"/>
              <a:t> </a:t>
            </a:r>
            <a:r>
              <a:rPr lang="en-US" dirty="0" err="1"/>
              <a:t>phẩm</a:t>
            </a:r>
            <a:r>
              <a:rPr lang="en-US" dirty="0"/>
              <a:t> </a:t>
            </a:r>
            <a:r>
              <a:rPr lang="en-US" dirty="0" err="1"/>
              <a:t>truyền</a:t>
            </a:r>
            <a:r>
              <a:rPr lang="en-US" dirty="0"/>
              <a:t> </a:t>
            </a:r>
            <a:r>
              <a:rPr lang="en-US" dirty="0" err="1"/>
              <a:t>chứa</a:t>
            </a:r>
            <a:r>
              <a:rPr lang="en-US" dirty="0"/>
              <a:t> </a:t>
            </a:r>
            <a:r>
              <a:rPr lang="en-US" dirty="0" err="1"/>
              <a:t>các</a:t>
            </a:r>
            <a:r>
              <a:rPr lang="en-US" dirty="0"/>
              <a:t> </a:t>
            </a:r>
            <a:r>
              <a:rPr lang="en-US" dirty="0" err="1"/>
              <a:t>chất</a:t>
            </a:r>
            <a:r>
              <a:rPr lang="en-US" dirty="0"/>
              <a:t> </a:t>
            </a:r>
            <a:r>
              <a:rPr lang="en-US" dirty="0" err="1"/>
              <a:t>mà</a:t>
            </a:r>
            <a:r>
              <a:rPr lang="en-US" dirty="0"/>
              <a:t> ng</a:t>
            </a:r>
            <a:r>
              <a:rPr lang="vi-VN" dirty="0"/>
              <a:t>ư</a:t>
            </a:r>
            <a:r>
              <a:rPr lang="en-US" dirty="0" err="1"/>
              <a:t>ời</a:t>
            </a:r>
            <a:r>
              <a:rPr lang="en-US" dirty="0"/>
              <a:t> </a:t>
            </a:r>
            <a:r>
              <a:rPr lang="en-US" dirty="0" err="1"/>
              <a:t>nhận</a:t>
            </a:r>
            <a:r>
              <a:rPr lang="en-US" dirty="0"/>
              <a:t> </a:t>
            </a:r>
            <a:r>
              <a:rPr lang="en-US" dirty="0" err="1"/>
              <a:t>dị</a:t>
            </a:r>
            <a:r>
              <a:rPr lang="en-US" dirty="0"/>
              <a:t> </a:t>
            </a:r>
            <a:r>
              <a:rPr lang="en-US" dirty="0" err="1"/>
              <a:t>ứng</a:t>
            </a:r>
            <a:r>
              <a:rPr lang="en-US" dirty="0"/>
              <a:t>	</a:t>
            </a:r>
          </a:p>
        </p:txBody>
      </p:sp>
    </p:spTree>
    <p:extLst>
      <p:ext uri="{BB962C8B-B14F-4D97-AF65-F5344CB8AC3E}">
        <p14:creationId xmlns:p14="http://schemas.microsoft.com/office/powerpoint/2010/main" val="35352670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929" y="464456"/>
            <a:ext cx="10552469" cy="593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ounded Rectangular Callout 3"/>
          <p:cNvSpPr/>
          <p:nvPr/>
        </p:nvSpPr>
        <p:spPr>
          <a:xfrm>
            <a:off x="8974016" y="2850195"/>
            <a:ext cx="1652954" cy="583177"/>
          </a:xfrm>
          <a:prstGeom prst="wedgeRoundRectCallout">
            <a:avLst>
              <a:gd name="adj1" fmla="val -52748"/>
              <a:gd name="adj2" fmla="val 108735"/>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a:latin typeface="Times New Roman" pitchFamily="18" charset="0"/>
                <a:cs typeface="Times New Roman" pitchFamily="18" charset="0"/>
              </a:rPr>
              <a:t>Phản ứng dạng phản vệ</a:t>
            </a:r>
          </a:p>
        </p:txBody>
      </p:sp>
    </p:spTree>
    <p:extLst>
      <p:ext uri="{BB962C8B-B14F-4D97-AF65-F5344CB8AC3E}">
        <p14:creationId xmlns:p14="http://schemas.microsoft.com/office/powerpoint/2010/main" val="10149893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Cơ chế phản vệ</a:t>
            </a:r>
          </a:p>
        </p:txBody>
      </p:sp>
      <p:sp>
        <p:nvSpPr>
          <p:cNvPr id="3" name="Content Placeholder 2"/>
          <p:cNvSpPr>
            <a:spLocks noGrp="1"/>
          </p:cNvSpPr>
          <p:nvPr>
            <p:ph idx="1"/>
          </p:nvPr>
        </p:nvSpPr>
        <p:spPr/>
        <p:txBody>
          <a:bodyPr/>
          <a:lstStyle/>
          <a:p>
            <a:endParaRPr lang="en-US"/>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3168" y="2216215"/>
            <a:ext cx="4595447" cy="4567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140" y="2190906"/>
            <a:ext cx="6107752" cy="4453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81012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Phản ứng dạng phản vệ</a:t>
            </a:r>
          </a:p>
        </p:txBody>
      </p:sp>
      <p:sp>
        <p:nvSpPr>
          <p:cNvPr id="3" name="Content Placeholder 2"/>
          <p:cNvSpPr>
            <a:spLocks noGrp="1"/>
          </p:cNvSpPr>
          <p:nvPr>
            <p:ph idx="1"/>
          </p:nvPr>
        </p:nvSpPr>
        <p:spPr/>
        <p:txBody>
          <a:bodyPr>
            <a:normAutofit lnSpcReduction="10000"/>
          </a:bodyPr>
          <a:lstStyle/>
          <a:p>
            <a:r>
              <a:rPr lang="en-US"/>
              <a:t>Là phản ứng tăng nhạy cảm với lâm sàng tương tự phản vệ</a:t>
            </a:r>
          </a:p>
          <a:p>
            <a:r>
              <a:rPr lang="en-US"/>
              <a:t>Không qua trung gian IgE</a:t>
            </a:r>
          </a:p>
          <a:p>
            <a:r>
              <a:rPr lang="en-US"/>
              <a:t>Phức hợp miễn dịch với kháng thể không IgE</a:t>
            </a:r>
            <a:r>
              <a:rPr lang="en-US">
                <a:sym typeface="Wingdings" pitchFamily="2" charset="2"/>
              </a:rPr>
              <a:t> cố định bổ thể sản sinh abaphylatoxin C3a, C4a, C5a HH basophils và mast cells</a:t>
            </a:r>
          </a:p>
          <a:p>
            <a:r>
              <a:rPr lang="en-US"/>
              <a:t>Hình thành kháng thể kháng IgA ở BN thiếu IgA (1/300-500 ng</a:t>
            </a:r>
            <a:r>
              <a:rPr lang="vi-VN"/>
              <a:t>ư</a:t>
            </a:r>
            <a:r>
              <a:rPr lang="en-US"/>
              <a:t>ời thiếu IgA</a:t>
            </a:r>
            <a:r>
              <a:rPr lang="en-US">
                <a:sym typeface="Wingdings" panose="05000000000000000000" pitchFamily="2" charset="2"/>
              </a:rPr>
              <a:t> 1/1200-1600 ng</a:t>
            </a:r>
            <a:r>
              <a:rPr lang="vi-VN">
                <a:sym typeface="Wingdings" panose="05000000000000000000" pitchFamily="2" charset="2"/>
              </a:rPr>
              <a:t>ư</a:t>
            </a:r>
            <a:r>
              <a:rPr lang="en-US">
                <a:sym typeface="Wingdings" panose="05000000000000000000" pitchFamily="2" charset="2"/>
              </a:rPr>
              <a:t>ời hình thành KT</a:t>
            </a:r>
            <a:r>
              <a:rPr lang="en-US"/>
              <a:t>)</a:t>
            </a:r>
          </a:p>
          <a:p>
            <a:endParaRPr lang="en-US"/>
          </a:p>
        </p:txBody>
      </p:sp>
    </p:spTree>
    <p:extLst>
      <p:ext uri="{BB962C8B-B14F-4D97-AF65-F5344CB8AC3E}">
        <p14:creationId xmlns:p14="http://schemas.microsoft.com/office/powerpoint/2010/main" val="20536223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F15EC-02BD-45BB-8CAA-E9966DB0A75C}"/>
              </a:ext>
            </a:extLst>
          </p:cNvPr>
          <p:cNvSpPr>
            <a:spLocks noGrp="1"/>
          </p:cNvSpPr>
          <p:nvPr>
            <p:ph type="title"/>
          </p:nvPr>
        </p:nvSpPr>
        <p:spPr/>
        <p:txBody>
          <a:bodyPr/>
          <a:lstStyle/>
          <a:p>
            <a:r>
              <a:rPr lang="en-US" dirty="0"/>
              <a:t>C</a:t>
            </a:r>
            <a:r>
              <a:rPr lang="vi-VN" dirty="0"/>
              <a:t>ơ</a:t>
            </a:r>
            <a:r>
              <a:rPr lang="en-US" dirty="0"/>
              <a:t> </a:t>
            </a:r>
            <a:r>
              <a:rPr lang="en-US" err="1"/>
              <a:t>chế</a:t>
            </a:r>
            <a:r>
              <a:rPr lang="en-US"/>
              <a:t> khác </a:t>
            </a:r>
            <a:endParaRPr lang="en-US" dirty="0"/>
          </a:p>
        </p:txBody>
      </p:sp>
      <p:sp>
        <p:nvSpPr>
          <p:cNvPr id="3" name="Content Placeholder 2">
            <a:extLst>
              <a:ext uri="{FF2B5EF4-FFF2-40B4-BE49-F238E27FC236}">
                <a16:creationId xmlns:a16="http://schemas.microsoft.com/office/drawing/2014/main" id="{D7B83EC5-8DC9-440D-A979-2B964F77C3FB}"/>
              </a:ext>
            </a:extLst>
          </p:cNvPr>
          <p:cNvSpPr>
            <a:spLocks noGrp="1"/>
          </p:cNvSpPr>
          <p:nvPr>
            <p:ph idx="1"/>
          </p:nvPr>
        </p:nvSpPr>
        <p:spPr/>
        <p:txBody>
          <a:bodyPr/>
          <a:lstStyle/>
          <a:p>
            <a:r>
              <a:rPr lang="en-US"/>
              <a:t>Hình </a:t>
            </a:r>
            <a:r>
              <a:rPr lang="en-US" dirty="0" err="1"/>
              <a:t>thành</a:t>
            </a:r>
            <a:r>
              <a:rPr lang="en-US" dirty="0"/>
              <a:t> </a:t>
            </a:r>
            <a:r>
              <a:rPr lang="en-US" dirty="0" err="1"/>
              <a:t>kháng</a:t>
            </a:r>
            <a:r>
              <a:rPr lang="en-US" dirty="0"/>
              <a:t> </a:t>
            </a:r>
            <a:r>
              <a:rPr lang="en-US" dirty="0" err="1"/>
              <a:t>thể</a:t>
            </a:r>
            <a:r>
              <a:rPr lang="en-US" dirty="0"/>
              <a:t> </a:t>
            </a:r>
            <a:r>
              <a:rPr lang="en-US" dirty="0" err="1"/>
              <a:t>chống</a:t>
            </a:r>
            <a:r>
              <a:rPr lang="en-US" dirty="0"/>
              <a:t> </a:t>
            </a:r>
            <a:r>
              <a:rPr lang="en-US" dirty="0" err="1"/>
              <a:t>haptoglobulin</a:t>
            </a:r>
            <a:r>
              <a:rPr lang="en-US" dirty="0"/>
              <a:t> </a:t>
            </a:r>
            <a:r>
              <a:rPr lang="en-US" dirty="0" err="1"/>
              <a:t>trên</a:t>
            </a:r>
            <a:r>
              <a:rPr lang="en-US" dirty="0"/>
              <a:t> BN </a:t>
            </a:r>
            <a:r>
              <a:rPr lang="en-US" dirty="0" err="1"/>
              <a:t>thiếu</a:t>
            </a:r>
            <a:r>
              <a:rPr lang="en-US" dirty="0"/>
              <a:t> </a:t>
            </a:r>
            <a:r>
              <a:rPr lang="en-US" dirty="0" err="1"/>
              <a:t>haptoglobulin</a:t>
            </a:r>
            <a:endParaRPr lang="en-US" dirty="0"/>
          </a:p>
          <a:p>
            <a:r>
              <a:rPr lang="en-US" dirty="0" err="1"/>
              <a:t>Phù</a:t>
            </a:r>
            <a:r>
              <a:rPr lang="en-US" dirty="0"/>
              <a:t> </a:t>
            </a:r>
            <a:r>
              <a:rPr lang="en-US" dirty="0" err="1"/>
              <a:t>thanh</a:t>
            </a:r>
            <a:r>
              <a:rPr lang="en-US" dirty="0"/>
              <a:t> </a:t>
            </a:r>
            <a:r>
              <a:rPr lang="en-US" dirty="0" err="1"/>
              <a:t>quản</a:t>
            </a:r>
            <a:r>
              <a:rPr lang="en-US" dirty="0"/>
              <a:t> </a:t>
            </a:r>
            <a:r>
              <a:rPr lang="en-US" dirty="0" err="1"/>
              <a:t>nặng</a:t>
            </a:r>
            <a:r>
              <a:rPr lang="en-US" dirty="0"/>
              <a:t>, co </a:t>
            </a:r>
            <a:r>
              <a:rPr lang="en-US" dirty="0" err="1"/>
              <a:t>thắt</a:t>
            </a:r>
            <a:r>
              <a:rPr lang="en-US" dirty="0"/>
              <a:t> </a:t>
            </a:r>
            <a:r>
              <a:rPr lang="en-US" dirty="0" err="1"/>
              <a:t>thanh</a:t>
            </a:r>
            <a:r>
              <a:rPr lang="en-US" dirty="0"/>
              <a:t> </a:t>
            </a:r>
            <a:r>
              <a:rPr lang="en-US" dirty="0" err="1"/>
              <a:t>quản</a:t>
            </a:r>
            <a:r>
              <a:rPr lang="en-US" dirty="0"/>
              <a:t> ở BN </a:t>
            </a:r>
            <a:r>
              <a:rPr lang="en-US" dirty="0" err="1"/>
              <a:t>trao</a:t>
            </a:r>
            <a:r>
              <a:rPr lang="en-US" dirty="0"/>
              <a:t> </a:t>
            </a:r>
            <a:r>
              <a:rPr lang="en-US" dirty="0" err="1"/>
              <a:t>đổi</a:t>
            </a:r>
            <a:r>
              <a:rPr lang="en-US" dirty="0"/>
              <a:t> </a:t>
            </a:r>
            <a:r>
              <a:rPr lang="en-US" dirty="0" err="1"/>
              <a:t>huyết</a:t>
            </a:r>
            <a:r>
              <a:rPr lang="en-US" dirty="0"/>
              <a:t> t</a:t>
            </a:r>
            <a:r>
              <a:rPr lang="vi-VN" dirty="0"/>
              <a:t>ư</a:t>
            </a:r>
            <a:r>
              <a:rPr lang="en-US" dirty="0" err="1"/>
              <a:t>ơng</a:t>
            </a:r>
            <a:r>
              <a:rPr lang="en-US" dirty="0"/>
              <a:t> do </a:t>
            </a:r>
            <a:r>
              <a:rPr lang="en-US" dirty="0" err="1"/>
              <a:t>dị</a:t>
            </a:r>
            <a:r>
              <a:rPr lang="en-US" dirty="0"/>
              <a:t> </a:t>
            </a:r>
            <a:r>
              <a:rPr lang="en-US" dirty="0" err="1"/>
              <a:t>ứng</a:t>
            </a:r>
            <a:r>
              <a:rPr lang="en-US" dirty="0"/>
              <a:t> ethylene oxide </a:t>
            </a:r>
            <a:r>
              <a:rPr lang="en-US" dirty="0" err="1"/>
              <a:t>hoặc</a:t>
            </a:r>
            <a:r>
              <a:rPr lang="en-US" dirty="0"/>
              <a:t> </a:t>
            </a:r>
            <a:r>
              <a:rPr lang="en-US" dirty="0" err="1"/>
              <a:t>các</a:t>
            </a:r>
            <a:r>
              <a:rPr lang="en-US" dirty="0"/>
              <a:t> </a:t>
            </a:r>
            <a:r>
              <a:rPr lang="en-US" dirty="0" err="1"/>
              <a:t>chất</a:t>
            </a:r>
            <a:r>
              <a:rPr lang="en-US" dirty="0"/>
              <a:t> </a:t>
            </a:r>
            <a:r>
              <a:rPr lang="en-US" dirty="0" err="1"/>
              <a:t>trong</a:t>
            </a:r>
            <a:r>
              <a:rPr lang="en-US" dirty="0"/>
              <a:t> </a:t>
            </a:r>
            <a:r>
              <a:rPr lang="en-US" dirty="0" err="1"/>
              <a:t>bộ</a:t>
            </a:r>
            <a:r>
              <a:rPr lang="en-US" dirty="0"/>
              <a:t> </a:t>
            </a:r>
            <a:r>
              <a:rPr lang="en-US" dirty="0" err="1"/>
              <a:t>kít</a:t>
            </a:r>
            <a:r>
              <a:rPr lang="en-US" dirty="0"/>
              <a:t> (1/500-1000)</a:t>
            </a:r>
          </a:p>
          <a:p>
            <a:endParaRPr lang="en-US" dirty="0"/>
          </a:p>
          <a:p>
            <a:endParaRPr lang="en-US" dirty="0"/>
          </a:p>
        </p:txBody>
      </p:sp>
    </p:spTree>
    <p:extLst>
      <p:ext uri="{BB962C8B-B14F-4D97-AF65-F5344CB8AC3E}">
        <p14:creationId xmlns:p14="http://schemas.microsoft.com/office/powerpoint/2010/main" val="20077309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1BC21-7433-4231-98F0-33B84D613CBA}"/>
              </a:ext>
            </a:extLst>
          </p:cNvPr>
          <p:cNvSpPr>
            <a:spLocks noGrp="1"/>
          </p:cNvSpPr>
          <p:nvPr>
            <p:ph type="title"/>
          </p:nvPr>
        </p:nvSpPr>
        <p:spPr/>
        <p:txBody>
          <a:bodyPr/>
          <a:lstStyle/>
          <a:p>
            <a:r>
              <a:rPr lang="en-US"/>
              <a:t>lâm </a:t>
            </a:r>
            <a:r>
              <a:rPr lang="en-US" dirty="0" err="1"/>
              <a:t>sàng</a:t>
            </a:r>
            <a:endParaRPr lang="en-US" dirty="0"/>
          </a:p>
        </p:txBody>
      </p:sp>
      <p:sp>
        <p:nvSpPr>
          <p:cNvPr id="3" name="Content Placeholder 2">
            <a:extLst>
              <a:ext uri="{FF2B5EF4-FFF2-40B4-BE49-F238E27FC236}">
                <a16:creationId xmlns:a16="http://schemas.microsoft.com/office/drawing/2014/main" id="{DED618ED-382A-4439-A1F1-FAD4C46967E2}"/>
              </a:ext>
            </a:extLst>
          </p:cNvPr>
          <p:cNvSpPr>
            <a:spLocks noGrp="1"/>
          </p:cNvSpPr>
          <p:nvPr>
            <p:ph idx="1"/>
          </p:nvPr>
        </p:nvSpPr>
        <p:spPr/>
        <p:txBody>
          <a:bodyPr>
            <a:normAutofit fontScale="92500"/>
          </a:bodyPr>
          <a:lstStyle/>
          <a:p>
            <a:r>
              <a:rPr lang="en-US" dirty="0" err="1"/>
              <a:t>Xảy</a:t>
            </a:r>
            <a:r>
              <a:rPr lang="en-US" dirty="0"/>
              <a:t> ra </a:t>
            </a:r>
            <a:r>
              <a:rPr lang="en-US" dirty="0" err="1"/>
              <a:t>rất</a:t>
            </a:r>
            <a:r>
              <a:rPr lang="en-US" dirty="0"/>
              <a:t> </a:t>
            </a:r>
            <a:r>
              <a:rPr lang="en-US" dirty="0" err="1"/>
              <a:t>nhanh</a:t>
            </a:r>
            <a:r>
              <a:rPr lang="en-US" dirty="0"/>
              <a:t>, </a:t>
            </a:r>
            <a:r>
              <a:rPr lang="en-US" dirty="0" err="1"/>
              <a:t>vài</a:t>
            </a:r>
            <a:r>
              <a:rPr lang="en-US" dirty="0"/>
              <a:t> </a:t>
            </a:r>
            <a:r>
              <a:rPr lang="en-US" dirty="0" err="1"/>
              <a:t>giây</a:t>
            </a:r>
            <a:r>
              <a:rPr lang="en-US" dirty="0"/>
              <a:t>, </a:t>
            </a:r>
            <a:r>
              <a:rPr lang="en-US" dirty="0" err="1"/>
              <a:t>vài</a:t>
            </a:r>
            <a:r>
              <a:rPr lang="en-US" dirty="0"/>
              <a:t> </a:t>
            </a:r>
            <a:r>
              <a:rPr lang="en-US" dirty="0" err="1"/>
              <a:t>phút</a:t>
            </a:r>
            <a:r>
              <a:rPr lang="en-US" dirty="0"/>
              <a:t> </a:t>
            </a:r>
            <a:r>
              <a:rPr lang="en-US" dirty="0" err="1"/>
              <a:t>khi</a:t>
            </a:r>
            <a:r>
              <a:rPr lang="en-US" dirty="0"/>
              <a:t> </a:t>
            </a:r>
            <a:r>
              <a:rPr lang="en-US" dirty="0" err="1"/>
              <a:t>bắt</a:t>
            </a:r>
            <a:r>
              <a:rPr lang="en-US" dirty="0"/>
              <a:t> </a:t>
            </a:r>
            <a:r>
              <a:rPr lang="en-US" dirty="0" err="1"/>
              <a:t>đầu</a:t>
            </a:r>
            <a:r>
              <a:rPr lang="en-US" dirty="0"/>
              <a:t> </a:t>
            </a:r>
            <a:r>
              <a:rPr lang="en-US" dirty="0" err="1"/>
              <a:t>truyền</a:t>
            </a:r>
            <a:endParaRPr lang="en-US" dirty="0"/>
          </a:p>
          <a:p>
            <a:r>
              <a:rPr lang="en-US" dirty="0" err="1"/>
              <a:t>Sốc</a:t>
            </a:r>
            <a:r>
              <a:rPr lang="en-US" dirty="0"/>
              <a:t>, </a:t>
            </a:r>
            <a:r>
              <a:rPr lang="en-US" dirty="0" err="1"/>
              <a:t>tụt</a:t>
            </a:r>
            <a:r>
              <a:rPr lang="en-US" dirty="0"/>
              <a:t> </a:t>
            </a:r>
            <a:r>
              <a:rPr lang="en-US" dirty="0" err="1"/>
              <a:t>huyết</a:t>
            </a:r>
            <a:r>
              <a:rPr lang="en-US" dirty="0"/>
              <a:t> </a:t>
            </a:r>
            <a:r>
              <a:rPr lang="en-US" dirty="0" err="1"/>
              <a:t>áp</a:t>
            </a:r>
            <a:r>
              <a:rPr lang="en-US" dirty="0"/>
              <a:t>, </a:t>
            </a:r>
            <a:r>
              <a:rPr lang="en-US" dirty="0" err="1"/>
              <a:t>phù</a:t>
            </a:r>
            <a:r>
              <a:rPr lang="en-US" dirty="0"/>
              <a:t> </a:t>
            </a:r>
            <a:r>
              <a:rPr lang="en-US" dirty="0" err="1"/>
              <a:t>mạch</a:t>
            </a:r>
            <a:r>
              <a:rPr lang="en-US" dirty="0"/>
              <a:t> </a:t>
            </a:r>
            <a:r>
              <a:rPr lang="en-US" dirty="0" err="1"/>
              <a:t>suy</a:t>
            </a:r>
            <a:r>
              <a:rPr lang="en-US" dirty="0"/>
              <a:t> </a:t>
            </a:r>
            <a:r>
              <a:rPr lang="en-US" dirty="0" err="1"/>
              <a:t>hô</a:t>
            </a:r>
            <a:r>
              <a:rPr lang="en-US" dirty="0"/>
              <a:t> </a:t>
            </a:r>
            <a:r>
              <a:rPr lang="en-US" dirty="0" err="1"/>
              <a:t>hấp</a:t>
            </a:r>
            <a:r>
              <a:rPr lang="en-US" dirty="0"/>
              <a:t> </a:t>
            </a:r>
            <a:r>
              <a:rPr lang="en-US" dirty="0" err="1"/>
              <a:t>và</a:t>
            </a:r>
            <a:r>
              <a:rPr lang="en-US" dirty="0"/>
              <a:t> </a:t>
            </a:r>
            <a:r>
              <a:rPr lang="en-US" dirty="0" err="1"/>
              <a:t>hoặc</a:t>
            </a:r>
            <a:r>
              <a:rPr lang="en-US" dirty="0"/>
              <a:t> </a:t>
            </a:r>
            <a:r>
              <a:rPr lang="en-US" dirty="0" err="1"/>
              <a:t>khò</a:t>
            </a:r>
            <a:r>
              <a:rPr lang="en-US" dirty="0"/>
              <a:t> </a:t>
            </a:r>
            <a:r>
              <a:rPr lang="en-US" dirty="0" err="1"/>
              <a:t>khè</a:t>
            </a:r>
            <a:r>
              <a:rPr lang="en-US"/>
              <a:t>, nôn, buồn nôn, tiêu chảy, đau bụng, có </a:t>
            </a:r>
            <a:r>
              <a:rPr lang="en-US" dirty="0" err="1"/>
              <a:t>thể</a:t>
            </a:r>
            <a:r>
              <a:rPr lang="en-US" dirty="0"/>
              <a:t> </a:t>
            </a:r>
            <a:r>
              <a:rPr lang="en-US" dirty="0" err="1"/>
              <a:t>có</a:t>
            </a:r>
            <a:r>
              <a:rPr lang="en-US" dirty="0"/>
              <a:t> </a:t>
            </a:r>
            <a:r>
              <a:rPr lang="en-US" dirty="0" err="1"/>
              <a:t>triệu</a:t>
            </a:r>
            <a:r>
              <a:rPr lang="en-US" dirty="0"/>
              <a:t> </a:t>
            </a:r>
            <a:r>
              <a:rPr lang="en-US" dirty="0" err="1"/>
              <a:t>chứng</a:t>
            </a:r>
            <a:r>
              <a:rPr lang="en-US" dirty="0"/>
              <a:t> </a:t>
            </a:r>
            <a:r>
              <a:rPr lang="en-US" dirty="0" err="1"/>
              <a:t>phát</a:t>
            </a:r>
            <a:r>
              <a:rPr lang="en-US" dirty="0"/>
              <a:t> ban tr</a:t>
            </a:r>
            <a:r>
              <a:rPr lang="vi-VN" dirty="0"/>
              <a:t>ư</a:t>
            </a:r>
            <a:r>
              <a:rPr lang="en-US" dirty="0" err="1"/>
              <a:t>ớc</a:t>
            </a:r>
            <a:r>
              <a:rPr lang="en-US" dirty="0"/>
              <a:t> </a:t>
            </a:r>
            <a:r>
              <a:rPr lang="en-US" dirty="0" err="1"/>
              <a:t>hoặc</a:t>
            </a:r>
            <a:r>
              <a:rPr lang="en-US" dirty="0"/>
              <a:t> </a:t>
            </a:r>
            <a:r>
              <a:rPr lang="en-US" dirty="0" err="1"/>
              <a:t>kèm</a:t>
            </a:r>
            <a:r>
              <a:rPr lang="en-US" dirty="0"/>
              <a:t> </a:t>
            </a:r>
            <a:r>
              <a:rPr lang="en-US" dirty="0" err="1"/>
              <a:t>theo</a:t>
            </a:r>
            <a:r>
              <a:rPr lang="en-US" dirty="0"/>
              <a:t>: </a:t>
            </a:r>
            <a:r>
              <a:rPr lang="en-US" dirty="0" err="1"/>
              <a:t>ngứa</a:t>
            </a:r>
            <a:r>
              <a:rPr lang="en-US" dirty="0"/>
              <a:t>, </a:t>
            </a:r>
            <a:r>
              <a:rPr lang="en-US" dirty="0" err="1"/>
              <a:t>phát</a:t>
            </a:r>
            <a:r>
              <a:rPr lang="en-US" dirty="0"/>
              <a:t> ban…</a:t>
            </a:r>
          </a:p>
          <a:p>
            <a:r>
              <a:rPr lang="en-US" dirty="0" err="1"/>
              <a:t>Chẩn</a:t>
            </a:r>
            <a:r>
              <a:rPr lang="en-US" dirty="0"/>
              <a:t> </a:t>
            </a:r>
            <a:r>
              <a:rPr lang="en-US" dirty="0" err="1"/>
              <a:t>đoán</a:t>
            </a:r>
            <a:r>
              <a:rPr lang="en-US" dirty="0"/>
              <a:t>: </a:t>
            </a:r>
            <a:r>
              <a:rPr lang="en-US" dirty="0" err="1"/>
              <a:t>dựa</a:t>
            </a:r>
            <a:r>
              <a:rPr lang="en-US" dirty="0"/>
              <a:t> </a:t>
            </a:r>
            <a:r>
              <a:rPr lang="en-US" dirty="0" err="1"/>
              <a:t>vào</a:t>
            </a:r>
            <a:r>
              <a:rPr lang="en-US" dirty="0"/>
              <a:t> </a:t>
            </a:r>
            <a:r>
              <a:rPr lang="en-US" dirty="0" err="1"/>
              <a:t>dấu</a:t>
            </a:r>
            <a:r>
              <a:rPr lang="en-US" dirty="0"/>
              <a:t> </a:t>
            </a:r>
            <a:r>
              <a:rPr lang="en-US" dirty="0" err="1"/>
              <a:t>hiệu</a:t>
            </a:r>
            <a:r>
              <a:rPr lang="en-US" dirty="0"/>
              <a:t> </a:t>
            </a:r>
            <a:r>
              <a:rPr lang="en-US" dirty="0" err="1"/>
              <a:t>lâm</a:t>
            </a:r>
            <a:r>
              <a:rPr lang="en-US" dirty="0"/>
              <a:t> </a:t>
            </a:r>
            <a:r>
              <a:rPr lang="en-US" dirty="0" err="1"/>
              <a:t>sàng</a:t>
            </a:r>
            <a:r>
              <a:rPr lang="en-US" dirty="0"/>
              <a:t>, </a:t>
            </a:r>
            <a:r>
              <a:rPr lang="en-US" dirty="0" err="1"/>
              <a:t>thời</a:t>
            </a:r>
            <a:r>
              <a:rPr lang="en-US" dirty="0"/>
              <a:t> </a:t>
            </a:r>
            <a:r>
              <a:rPr lang="en-US" dirty="0" err="1"/>
              <a:t>gian</a:t>
            </a:r>
            <a:r>
              <a:rPr lang="en-US" dirty="0"/>
              <a:t> </a:t>
            </a:r>
            <a:r>
              <a:rPr lang="en-US" dirty="0" err="1"/>
              <a:t>khởi</a:t>
            </a:r>
            <a:r>
              <a:rPr lang="en-US" dirty="0"/>
              <a:t> </a:t>
            </a:r>
            <a:r>
              <a:rPr lang="en-US" dirty="0" err="1"/>
              <a:t>phát</a:t>
            </a:r>
            <a:r>
              <a:rPr lang="en-US" dirty="0"/>
              <a:t> </a:t>
            </a:r>
            <a:r>
              <a:rPr lang="en-US" dirty="0" err="1"/>
              <a:t>triệu</a:t>
            </a:r>
            <a:r>
              <a:rPr lang="en-US" dirty="0"/>
              <a:t> </a:t>
            </a:r>
            <a:r>
              <a:rPr lang="en-US" dirty="0" err="1"/>
              <a:t>chứng</a:t>
            </a:r>
            <a:r>
              <a:rPr lang="en-US" dirty="0"/>
              <a:t>, </a:t>
            </a:r>
            <a:r>
              <a:rPr lang="en-US" dirty="0" err="1"/>
              <a:t>tiến</a:t>
            </a:r>
            <a:r>
              <a:rPr lang="en-US" dirty="0"/>
              <a:t> </a:t>
            </a:r>
            <a:r>
              <a:rPr lang="en-US" dirty="0" err="1"/>
              <a:t>triển</a:t>
            </a:r>
            <a:r>
              <a:rPr lang="en-US" dirty="0"/>
              <a:t> </a:t>
            </a:r>
            <a:r>
              <a:rPr lang="en-US" dirty="0" err="1"/>
              <a:t>nhanh</a:t>
            </a:r>
            <a:r>
              <a:rPr lang="en-US" dirty="0"/>
              <a:t> </a:t>
            </a:r>
            <a:r>
              <a:rPr lang="en-US" dirty="0" err="1"/>
              <a:t>đến</a:t>
            </a:r>
            <a:r>
              <a:rPr lang="en-US" dirty="0"/>
              <a:t> </a:t>
            </a:r>
            <a:r>
              <a:rPr lang="en-US" dirty="0" err="1"/>
              <a:t>đe</a:t>
            </a:r>
            <a:r>
              <a:rPr lang="en-US" dirty="0"/>
              <a:t> </a:t>
            </a:r>
            <a:r>
              <a:rPr lang="en-US" dirty="0" err="1"/>
              <a:t>dọa</a:t>
            </a:r>
            <a:r>
              <a:rPr lang="en-US" dirty="0"/>
              <a:t> </a:t>
            </a:r>
            <a:r>
              <a:rPr lang="en-US" dirty="0" err="1"/>
              <a:t>mạng</a:t>
            </a:r>
            <a:r>
              <a:rPr lang="en-US" dirty="0"/>
              <a:t> </a:t>
            </a:r>
            <a:r>
              <a:rPr lang="en-US" dirty="0" err="1"/>
              <a:t>sống</a:t>
            </a:r>
            <a:r>
              <a:rPr lang="en-US" dirty="0"/>
              <a:t>, </a:t>
            </a:r>
            <a:r>
              <a:rPr lang="en-US" dirty="0" err="1"/>
              <a:t>đáp</a:t>
            </a:r>
            <a:r>
              <a:rPr lang="en-US" dirty="0"/>
              <a:t> </a:t>
            </a:r>
            <a:r>
              <a:rPr lang="en-US" dirty="0" err="1"/>
              <a:t>ứng</a:t>
            </a:r>
            <a:r>
              <a:rPr lang="en-US" dirty="0"/>
              <a:t> </a:t>
            </a:r>
            <a:r>
              <a:rPr lang="en-US" dirty="0" err="1"/>
              <a:t>nhanh</a:t>
            </a:r>
            <a:r>
              <a:rPr lang="en-US" dirty="0"/>
              <a:t> </a:t>
            </a:r>
            <a:r>
              <a:rPr lang="en-US" dirty="0" err="1"/>
              <a:t>với</a:t>
            </a:r>
            <a:r>
              <a:rPr lang="en-US" dirty="0"/>
              <a:t> </a:t>
            </a:r>
            <a:r>
              <a:rPr lang="en-US" dirty="0" err="1"/>
              <a:t>điều</a:t>
            </a:r>
            <a:r>
              <a:rPr lang="en-US" dirty="0"/>
              <a:t> </a:t>
            </a:r>
            <a:r>
              <a:rPr lang="en-US" dirty="0" err="1"/>
              <a:t>trị</a:t>
            </a:r>
            <a:endParaRPr lang="en-US" dirty="0"/>
          </a:p>
        </p:txBody>
      </p:sp>
    </p:spTree>
    <p:extLst>
      <p:ext uri="{BB962C8B-B14F-4D97-AF65-F5344CB8AC3E}">
        <p14:creationId xmlns:p14="http://schemas.microsoft.com/office/powerpoint/2010/main" val="3546540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B1981535-B5AA-4E0C-ACE5-925CC19B20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BF97D060-AA7E-4411-BA62-28BD1EBD55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Freeform: Shape 12">
            <a:extLst>
              <a:ext uri="{FF2B5EF4-FFF2-40B4-BE49-F238E27FC236}">
                <a16:creationId xmlns:a16="http://schemas.microsoft.com/office/drawing/2014/main" id="{DDDE267B-E820-4910-868D-BA40CFB936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9523"/>
            <a:ext cx="10058400" cy="6867522"/>
          </a:xfrm>
          <a:custGeom>
            <a:avLst/>
            <a:gdLst>
              <a:gd name="connsiteX0" fmla="*/ 1263465 w 10058400"/>
              <a:gd name="connsiteY0" fmla="*/ 0 h 6867522"/>
              <a:gd name="connsiteX1" fmla="*/ 8794935 w 10058400"/>
              <a:gd name="connsiteY1" fmla="*/ 0 h 6867522"/>
              <a:gd name="connsiteX2" fmla="*/ 8909975 w 10058400"/>
              <a:gd name="connsiteY2" fmla="*/ 132807 h 6867522"/>
              <a:gd name="connsiteX3" fmla="*/ 10058400 w 10058400"/>
              <a:gd name="connsiteY3" fmla="*/ 3331845 h 6867522"/>
              <a:gd name="connsiteX4" fmla="*/ 8751905 w 10058400"/>
              <a:gd name="connsiteY4" fmla="*/ 6713366 h 6867522"/>
              <a:gd name="connsiteX5" fmla="*/ 8604930 w 10058400"/>
              <a:gd name="connsiteY5" fmla="*/ 6867522 h 6867522"/>
              <a:gd name="connsiteX6" fmla="*/ 1453470 w 10058400"/>
              <a:gd name="connsiteY6" fmla="*/ 6867522 h 6867522"/>
              <a:gd name="connsiteX7" fmla="*/ 1306495 w 10058400"/>
              <a:gd name="connsiteY7" fmla="*/ 6713366 h 6867522"/>
              <a:gd name="connsiteX8" fmla="*/ 0 w 10058400"/>
              <a:gd name="connsiteY8" fmla="*/ 3331845 h 6867522"/>
              <a:gd name="connsiteX9" fmla="*/ 1148425 w 10058400"/>
              <a:gd name="connsiteY9" fmla="*/ 132807 h 686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58400" h="6867522">
                <a:moveTo>
                  <a:pt x="1263465" y="0"/>
                </a:moveTo>
                <a:lnTo>
                  <a:pt x="8794935" y="0"/>
                </a:lnTo>
                <a:lnTo>
                  <a:pt x="8909975" y="132807"/>
                </a:lnTo>
                <a:cubicBezTo>
                  <a:pt x="9627420" y="1002149"/>
                  <a:pt x="10058400" y="2116667"/>
                  <a:pt x="10058400" y="3331845"/>
                </a:cubicBezTo>
                <a:cubicBezTo>
                  <a:pt x="10058400" y="4633822"/>
                  <a:pt x="9563653" y="5820244"/>
                  <a:pt x="8751905" y="6713366"/>
                </a:cubicBezTo>
                <a:lnTo>
                  <a:pt x="8604930" y="6867522"/>
                </a:lnTo>
                <a:lnTo>
                  <a:pt x="1453470" y="6867522"/>
                </a:lnTo>
                <a:lnTo>
                  <a:pt x="1306495" y="6713366"/>
                </a:lnTo>
                <a:cubicBezTo>
                  <a:pt x="494747" y="5820244"/>
                  <a:pt x="0" y="4633822"/>
                  <a:pt x="0" y="3331845"/>
                </a:cubicBezTo>
                <a:cubicBezTo>
                  <a:pt x="0" y="2116667"/>
                  <a:pt x="430980" y="1002149"/>
                  <a:pt x="1148425" y="132807"/>
                </a:cubicBezTo>
                <a:close/>
              </a:path>
            </a:pathLst>
          </a:custGeom>
          <a:solidFill>
            <a:srgbClr val="FFFFFF"/>
          </a:solidFill>
          <a:ln>
            <a:noFill/>
          </a:ln>
          <a:scene3d>
            <a:camera prst="orthographicFront"/>
            <a:lightRig rig="threePt" dir="t">
              <a:rot lat="0" lon="0" rev="2700000"/>
            </a:lightRig>
          </a:scene3d>
          <a:sp3d contourW="6350">
            <a:bevelT h="38100"/>
            <a:contourClr>
              <a:srgbClr val="C0C0C0"/>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5" name="Picture 14">
            <a:extLst>
              <a:ext uri="{FF2B5EF4-FFF2-40B4-BE49-F238E27FC236}">
                <a16:creationId xmlns:a16="http://schemas.microsoft.com/office/drawing/2014/main" id="{FF3E25D7-C2F8-445D-AA42-C1163028DA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Content Placeholder 3">
            <a:extLst>
              <a:ext uri="{FF2B5EF4-FFF2-40B4-BE49-F238E27FC236}">
                <a16:creationId xmlns:a16="http://schemas.microsoft.com/office/drawing/2014/main" id="{E8B5EB5A-8665-4012-8511-B36391D9AD0C}"/>
              </a:ext>
            </a:extLst>
          </p:cNvPr>
          <p:cNvPicPr>
            <a:picLocks noGrp="1" noChangeAspect="1"/>
          </p:cNvPicPr>
          <p:nvPr>
            <p:ph idx="1"/>
          </p:nvPr>
        </p:nvPicPr>
        <p:blipFill>
          <a:blip r:embed="rId4"/>
          <a:stretch>
            <a:fillRect/>
          </a:stretch>
        </p:blipFill>
        <p:spPr>
          <a:xfrm>
            <a:off x="1933940" y="1000125"/>
            <a:ext cx="8324120" cy="4370162"/>
          </a:xfrm>
          <a:prstGeom prst="rect">
            <a:avLst/>
          </a:prstGeom>
        </p:spPr>
      </p:pic>
      <p:sp>
        <p:nvSpPr>
          <p:cNvPr id="5" name="TextBox 4">
            <a:extLst>
              <a:ext uri="{FF2B5EF4-FFF2-40B4-BE49-F238E27FC236}">
                <a16:creationId xmlns:a16="http://schemas.microsoft.com/office/drawing/2014/main" id="{54B22511-E8F6-4664-B790-4D12028D1C06}"/>
              </a:ext>
            </a:extLst>
          </p:cNvPr>
          <p:cNvSpPr txBox="1"/>
          <p:nvPr/>
        </p:nvSpPr>
        <p:spPr>
          <a:xfrm>
            <a:off x="10029825" y="6052899"/>
            <a:ext cx="3457575" cy="369332"/>
          </a:xfrm>
          <a:prstGeom prst="rect">
            <a:avLst/>
          </a:prstGeom>
          <a:noFill/>
        </p:spPr>
        <p:txBody>
          <a:bodyPr wrap="square" rtlCol="0">
            <a:spAutoFit/>
          </a:bodyPr>
          <a:lstStyle/>
          <a:p>
            <a:r>
              <a:rPr lang="en-US" dirty="0"/>
              <a:t>AABB2016</a:t>
            </a:r>
          </a:p>
        </p:txBody>
      </p:sp>
    </p:spTree>
    <p:extLst>
      <p:ext uri="{BB962C8B-B14F-4D97-AF65-F5344CB8AC3E}">
        <p14:creationId xmlns:p14="http://schemas.microsoft.com/office/powerpoint/2010/main" val="31340356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A8F94-850D-409A-8830-146FA258E705}"/>
              </a:ext>
            </a:extLst>
          </p:cNvPr>
          <p:cNvSpPr>
            <a:spLocks noGrp="1"/>
          </p:cNvSpPr>
          <p:nvPr>
            <p:ph type="title"/>
          </p:nvPr>
        </p:nvSpPr>
        <p:spPr>
          <a:xfrm>
            <a:off x="913776" y="-66922"/>
            <a:ext cx="10364451" cy="1596177"/>
          </a:xfrm>
        </p:spPr>
        <p:txBody>
          <a:bodyPr/>
          <a:lstStyle/>
          <a:p>
            <a:r>
              <a:rPr lang="en-US" dirty="0" err="1"/>
              <a:t>Điều</a:t>
            </a:r>
            <a:r>
              <a:rPr lang="en-US" dirty="0"/>
              <a:t> </a:t>
            </a:r>
            <a:r>
              <a:rPr lang="en-US" dirty="0" err="1"/>
              <a:t>trị</a:t>
            </a:r>
            <a:endParaRPr lang="en-US" dirty="0"/>
          </a:p>
        </p:txBody>
      </p:sp>
      <p:sp>
        <p:nvSpPr>
          <p:cNvPr id="3" name="Content Placeholder 2">
            <a:extLst>
              <a:ext uri="{FF2B5EF4-FFF2-40B4-BE49-F238E27FC236}">
                <a16:creationId xmlns:a16="http://schemas.microsoft.com/office/drawing/2014/main" id="{60147005-C3AA-4E30-B3CB-43AEBC63E71A}"/>
              </a:ext>
            </a:extLst>
          </p:cNvPr>
          <p:cNvSpPr>
            <a:spLocks noGrp="1"/>
          </p:cNvSpPr>
          <p:nvPr>
            <p:ph idx="1"/>
          </p:nvPr>
        </p:nvSpPr>
        <p:spPr>
          <a:xfrm>
            <a:off x="740979" y="1529255"/>
            <a:ext cx="10537248" cy="4261945"/>
          </a:xfrm>
        </p:spPr>
        <p:txBody>
          <a:bodyPr>
            <a:noAutofit/>
          </a:bodyPr>
          <a:lstStyle/>
          <a:p>
            <a:r>
              <a:rPr lang="en-US" sz="2400" dirty="0"/>
              <a:t>Ng</a:t>
            </a:r>
            <a:r>
              <a:rPr lang="vi-VN" sz="2400" dirty="0"/>
              <a:t>ư</a:t>
            </a:r>
            <a:r>
              <a:rPr lang="en-US" sz="2400" dirty="0"/>
              <a:t>ng </a:t>
            </a:r>
            <a:r>
              <a:rPr lang="en-US" sz="2400" dirty="0" err="1"/>
              <a:t>truyền</a:t>
            </a:r>
            <a:r>
              <a:rPr lang="en-US" sz="2400" dirty="0"/>
              <a:t> CPM</a:t>
            </a:r>
          </a:p>
          <a:p>
            <a:r>
              <a:rPr lang="en-US" sz="2400" dirty="0" err="1"/>
              <a:t>Đảm</a:t>
            </a:r>
            <a:r>
              <a:rPr lang="en-US" sz="2400" dirty="0"/>
              <a:t> </a:t>
            </a:r>
            <a:r>
              <a:rPr lang="en-US" sz="2400" dirty="0" err="1"/>
              <a:t>bảo</a:t>
            </a:r>
            <a:r>
              <a:rPr lang="en-US" sz="2400" dirty="0"/>
              <a:t> oxy: </a:t>
            </a:r>
            <a:r>
              <a:rPr lang="en-US" sz="2400" dirty="0" err="1"/>
              <a:t>thở</a:t>
            </a:r>
            <a:r>
              <a:rPr lang="en-US" sz="2400" dirty="0"/>
              <a:t> mask </a:t>
            </a:r>
            <a:r>
              <a:rPr lang="en-US" sz="2400" dirty="0" err="1"/>
              <a:t>tối</a:t>
            </a:r>
            <a:r>
              <a:rPr lang="en-US" sz="2400" dirty="0"/>
              <a:t> </a:t>
            </a:r>
            <a:r>
              <a:rPr lang="en-US" sz="2400" dirty="0" err="1"/>
              <a:t>đa</a:t>
            </a:r>
            <a:r>
              <a:rPr lang="en-US" sz="2400" dirty="0"/>
              <a:t> </a:t>
            </a:r>
            <a:r>
              <a:rPr lang="en-US" sz="2400" dirty="0" err="1"/>
              <a:t>hoặc</a:t>
            </a:r>
            <a:r>
              <a:rPr lang="en-US" sz="2400" dirty="0"/>
              <a:t> </a:t>
            </a:r>
            <a:r>
              <a:rPr lang="en-US" sz="2400" dirty="0" err="1"/>
              <a:t>đặt</a:t>
            </a:r>
            <a:r>
              <a:rPr lang="en-US" sz="2400" dirty="0"/>
              <a:t> </a:t>
            </a:r>
            <a:r>
              <a:rPr lang="en-US" sz="2400" dirty="0" err="1"/>
              <a:t>nội</a:t>
            </a:r>
            <a:r>
              <a:rPr lang="en-US" sz="2400" dirty="0"/>
              <a:t> </a:t>
            </a:r>
            <a:r>
              <a:rPr lang="en-US" sz="2400" dirty="0" err="1"/>
              <a:t>khí</a:t>
            </a:r>
            <a:r>
              <a:rPr lang="en-US" sz="2400" dirty="0"/>
              <a:t> </a:t>
            </a:r>
            <a:r>
              <a:rPr lang="en-US" sz="2400" dirty="0" err="1"/>
              <a:t>quản</a:t>
            </a:r>
            <a:r>
              <a:rPr lang="en-US" sz="2400" dirty="0"/>
              <a:t> </a:t>
            </a:r>
            <a:r>
              <a:rPr lang="en-US" sz="2400" dirty="0" err="1"/>
              <a:t>nếu</a:t>
            </a:r>
            <a:r>
              <a:rPr lang="en-US" sz="2400" dirty="0"/>
              <a:t> đ</a:t>
            </a:r>
            <a:r>
              <a:rPr lang="vi-VN" sz="2400" dirty="0"/>
              <a:t>ư</a:t>
            </a:r>
            <a:r>
              <a:rPr lang="en-US" sz="2400" dirty="0" err="1"/>
              <a:t>ợc</a:t>
            </a:r>
            <a:endParaRPr lang="en-US" sz="2400" dirty="0"/>
          </a:p>
          <a:p>
            <a:r>
              <a:rPr lang="en-US" sz="2400" dirty="0"/>
              <a:t> Epinephrine 0.3 </a:t>
            </a:r>
            <a:r>
              <a:rPr lang="en-US" sz="2400" dirty="0" err="1"/>
              <a:t>tới</a:t>
            </a:r>
            <a:r>
              <a:rPr lang="en-US" sz="2400" dirty="0"/>
              <a:t> 0.5 mg IM, </a:t>
            </a:r>
            <a:r>
              <a:rPr lang="en-US" sz="2400" dirty="0" err="1"/>
              <a:t>lặp</a:t>
            </a:r>
            <a:r>
              <a:rPr lang="en-US" sz="2400" dirty="0"/>
              <a:t> </a:t>
            </a:r>
            <a:r>
              <a:rPr lang="en-US" sz="2400" dirty="0" err="1"/>
              <a:t>lại</a:t>
            </a:r>
            <a:r>
              <a:rPr lang="en-US" sz="2400" dirty="0"/>
              <a:t> </a:t>
            </a:r>
            <a:r>
              <a:rPr lang="en-US" sz="2400" dirty="0" err="1"/>
              <a:t>mỗi</a:t>
            </a:r>
            <a:r>
              <a:rPr lang="en-US" sz="2400" dirty="0"/>
              <a:t> 5-15 </a:t>
            </a:r>
            <a:r>
              <a:rPr lang="en-US" sz="2400" dirty="0" err="1"/>
              <a:t>phút</a:t>
            </a:r>
            <a:r>
              <a:rPr lang="en-US" sz="2400" dirty="0"/>
              <a:t> </a:t>
            </a:r>
            <a:r>
              <a:rPr lang="en-US" sz="2400" dirty="0" err="1"/>
              <a:t>nếu</a:t>
            </a:r>
            <a:r>
              <a:rPr lang="en-US" sz="2400" dirty="0"/>
              <a:t> </a:t>
            </a:r>
            <a:r>
              <a:rPr lang="en-US" sz="2400" dirty="0" err="1"/>
              <a:t>cần</a:t>
            </a:r>
            <a:r>
              <a:rPr lang="en-US" sz="2400" dirty="0"/>
              <a:t>. </a:t>
            </a:r>
            <a:r>
              <a:rPr lang="en-US" sz="2400" dirty="0" err="1"/>
              <a:t>Không</a:t>
            </a:r>
            <a:r>
              <a:rPr lang="en-US" sz="2400" dirty="0"/>
              <a:t> </a:t>
            </a:r>
            <a:r>
              <a:rPr lang="en-US" sz="2400" dirty="0" err="1"/>
              <a:t>cải</a:t>
            </a:r>
            <a:r>
              <a:rPr lang="en-US" sz="2400" dirty="0"/>
              <a:t> </a:t>
            </a:r>
            <a:r>
              <a:rPr lang="en-US" sz="2400" dirty="0" err="1"/>
              <a:t>thiện</a:t>
            </a:r>
            <a:r>
              <a:rPr lang="en-US" sz="2400" dirty="0"/>
              <a:t> </a:t>
            </a:r>
            <a:r>
              <a:rPr lang="en-US" sz="2400" dirty="0" err="1"/>
              <a:t>thì</a:t>
            </a:r>
            <a:r>
              <a:rPr lang="en-US" sz="2400" dirty="0"/>
              <a:t> </a:t>
            </a:r>
            <a:r>
              <a:rPr lang="en-US" sz="2400" dirty="0" err="1"/>
              <a:t>tiêm</a:t>
            </a:r>
            <a:r>
              <a:rPr lang="en-US" sz="2400" dirty="0"/>
              <a:t> </a:t>
            </a:r>
            <a:r>
              <a:rPr lang="en-US" sz="2400" dirty="0" err="1"/>
              <a:t>mạch</a:t>
            </a:r>
            <a:endParaRPr lang="en-US" sz="2400" dirty="0"/>
          </a:p>
          <a:p>
            <a:r>
              <a:rPr lang="en-US" sz="2400" dirty="0" err="1"/>
              <a:t>Tư</a:t>
            </a:r>
            <a:r>
              <a:rPr lang="en-US" sz="2400" dirty="0"/>
              <a:t> </a:t>
            </a:r>
            <a:r>
              <a:rPr lang="en-US" sz="2400" dirty="0" err="1"/>
              <a:t>thế</a:t>
            </a:r>
            <a:r>
              <a:rPr lang="en-US" sz="2400" dirty="0"/>
              <a:t>: </a:t>
            </a:r>
            <a:r>
              <a:rPr lang="en-US" sz="2400" dirty="0" err="1"/>
              <a:t>nằm</a:t>
            </a:r>
            <a:r>
              <a:rPr lang="en-US" sz="2400" dirty="0"/>
              <a:t> </a:t>
            </a:r>
            <a:r>
              <a:rPr lang="en-US" sz="2400" dirty="0" err="1"/>
              <a:t>nghiêng</a:t>
            </a:r>
            <a:r>
              <a:rPr lang="en-US" sz="2400" dirty="0"/>
              <a:t>, </a:t>
            </a:r>
            <a:r>
              <a:rPr lang="en-US" sz="2400" dirty="0" err="1"/>
              <a:t>nếu</a:t>
            </a:r>
            <a:r>
              <a:rPr lang="en-US" sz="2400" dirty="0"/>
              <a:t> dung </a:t>
            </a:r>
            <a:r>
              <a:rPr lang="en-US" sz="2400" dirty="0" err="1"/>
              <a:t>nạp</a:t>
            </a:r>
            <a:r>
              <a:rPr lang="en-US" sz="2400" dirty="0"/>
              <a:t>, </a:t>
            </a:r>
            <a:r>
              <a:rPr lang="en-US" sz="2400" dirty="0" err="1"/>
              <a:t>thì</a:t>
            </a:r>
            <a:r>
              <a:rPr lang="en-US" sz="2400" dirty="0"/>
              <a:t> </a:t>
            </a:r>
            <a:r>
              <a:rPr lang="en-US" sz="2400" dirty="0" err="1"/>
              <a:t>nâng</a:t>
            </a:r>
            <a:r>
              <a:rPr lang="en-US" sz="2400" dirty="0"/>
              <a:t> 2 chi d</a:t>
            </a:r>
            <a:r>
              <a:rPr lang="vi-VN" sz="2400" dirty="0"/>
              <a:t>ư</a:t>
            </a:r>
            <a:r>
              <a:rPr lang="en-US" sz="2400" dirty="0" err="1"/>
              <a:t>ới</a:t>
            </a:r>
            <a:r>
              <a:rPr lang="en-US" sz="2400" dirty="0"/>
              <a:t> cao</a:t>
            </a:r>
          </a:p>
          <a:p>
            <a:r>
              <a:rPr lang="en-US" sz="2400" dirty="0" err="1"/>
              <a:t>Truyền</a:t>
            </a:r>
            <a:r>
              <a:rPr lang="en-US" sz="2400" dirty="0"/>
              <a:t> 1-2 </a:t>
            </a:r>
            <a:r>
              <a:rPr lang="en-US" sz="2400" dirty="0" err="1"/>
              <a:t>lít</a:t>
            </a:r>
            <a:r>
              <a:rPr lang="en-US" sz="2400" dirty="0"/>
              <a:t> </a:t>
            </a:r>
            <a:r>
              <a:rPr lang="en-US" sz="2400" dirty="0" err="1"/>
              <a:t>dịch</a:t>
            </a:r>
            <a:r>
              <a:rPr lang="en-US" sz="2400" dirty="0"/>
              <a:t> </a:t>
            </a:r>
            <a:r>
              <a:rPr lang="en-US" sz="2400" dirty="0" err="1"/>
              <a:t>để</a:t>
            </a:r>
            <a:r>
              <a:rPr lang="en-US" sz="2400" dirty="0"/>
              <a:t> </a:t>
            </a:r>
            <a:r>
              <a:rPr lang="en-US" sz="2400" dirty="0" err="1"/>
              <a:t>nâng</a:t>
            </a:r>
            <a:r>
              <a:rPr lang="en-US" sz="2400" dirty="0"/>
              <a:t> </a:t>
            </a:r>
            <a:r>
              <a:rPr lang="en-US" sz="2400" dirty="0" err="1"/>
              <a:t>huyết</a:t>
            </a:r>
            <a:r>
              <a:rPr lang="en-US" sz="2400" dirty="0"/>
              <a:t> </a:t>
            </a:r>
            <a:r>
              <a:rPr lang="en-US" sz="2400" dirty="0" err="1"/>
              <a:t>áp</a:t>
            </a:r>
            <a:endParaRPr lang="en-US" sz="2400" dirty="0"/>
          </a:p>
          <a:p>
            <a:r>
              <a:rPr lang="en-US" sz="2400" dirty="0"/>
              <a:t>Co </a:t>
            </a:r>
            <a:r>
              <a:rPr lang="en-US" sz="2400" dirty="0" err="1"/>
              <a:t>thắt</a:t>
            </a:r>
            <a:r>
              <a:rPr lang="en-US" sz="2400" dirty="0"/>
              <a:t> </a:t>
            </a:r>
            <a:r>
              <a:rPr lang="en-US" sz="2400" dirty="0" err="1"/>
              <a:t>phế</a:t>
            </a:r>
            <a:r>
              <a:rPr lang="en-US" sz="2400" dirty="0"/>
              <a:t> </a:t>
            </a:r>
            <a:r>
              <a:rPr lang="en-US" sz="2400" dirty="0" err="1"/>
              <a:t>quản</a:t>
            </a:r>
            <a:r>
              <a:rPr lang="en-US" sz="2400" dirty="0"/>
              <a:t> </a:t>
            </a:r>
            <a:r>
              <a:rPr lang="en-US" sz="2400" dirty="0" err="1"/>
              <a:t>kháng</a:t>
            </a:r>
            <a:r>
              <a:rPr lang="en-US" sz="2400" dirty="0"/>
              <a:t> epinephrine: salbutamol</a:t>
            </a:r>
          </a:p>
          <a:p>
            <a:r>
              <a:rPr lang="en-US" sz="2400" dirty="0" err="1"/>
              <a:t>Có</a:t>
            </a:r>
            <a:r>
              <a:rPr lang="en-US" sz="2400" dirty="0"/>
              <a:t> </a:t>
            </a:r>
            <a:r>
              <a:rPr lang="en-US" sz="2400" dirty="0" err="1"/>
              <a:t>thể</a:t>
            </a:r>
            <a:r>
              <a:rPr lang="en-US" sz="2400" dirty="0"/>
              <a:t> </a:t>
            </a:r>
            <a:r>
              <a:rPr lang="en-US" sz="2400" dirty="0" err="1"/>
              <a:t>cân</a:t>
            </a:r>
            <a:r>
              <a:rPr lang="en-US" sz="2400" dirty="0"/>
              <a:t> </a:t>
            </a:r>
            <a:r>
              <a:rPr lang="en-US" sz="2400" dirty="0" err="1"/>
              <a:t>nhắc</a:t>
            </a:r>
            <a:r>
              <a:rPr lang="en-US" sz="2400" dirty="0"/>
              <a:t>: anti </a:t>
            </a:r>
            <a:r>
              <a:rPr lang="en-US" sz="2400" dirty="0" err="1"/>
              <a:t>Histamin</a:t>
            </a:r>
            <a:r>
              <a:rPr lang="en-US" sz="2400" dirty="0"/>
              <a:t> H1, H2, corticosteroid. </a:t>
            </a:r>
          </a:p>
          <a:p>
            <a:r>
              <a:rPr lang="en-US" sz="2400" dirty="0" err="1"/>
              <a:t>Nếu</a:t>
            </a:r>
            <a:r>
              <a:rPr lang="en-US" sz="2400" dirty="0"/>
              <a:t> </a:t>
            </a:r>
            <a:r>
              <a:rPr lang="en-US" sz="2400" dirty="0" err="1"/>
              <a:t>không</a:t>
            </a:r>
            <a:r>
              <a:rPr lang="en-US" sz="2400" dirty="0"/>
              <a:t> </a:t>
            </a:r>
            <a:r>
              <a:rPr lang="en-US" sz="2400" dirty="0" err="1"/>
              <a:t>đáp</a:t>
            </a:r>
            <a:r>
              <a:rPr lang="en-US" sz="2400" dirty="0"/>
              <a:t> </a:t>
            </a:r>
            <a:r>
              <a:rPr lang="en-US" sz="2400" dirty="0" err="1"/>
              <a:t>ứng</a:t>
            </a:r>
            <a:r>
              <a:rPr lang="en-US" sz="2400" dirty="0"/>
              <a:t> epinephrine IV </a:t>
            </a:r>
            <a:r>
              <a:rPr lang="en-US" sz="2400" dirty="0" err="1"/>
              <a:t>và</a:t>
            </a:r>
            <a:r>
              <a:rPr lang="en-US" sz="2400" dirty="0"/>
              <a:t> </a:t>
            </a:r>
            <a:r>
              <a:rPr lang="en-US" sz="2400" dirty="0" err="1"/>
              <a:t>dịch</a:t>
            </a:r>
            <a:r>
              <a:rPr lang="en-US" sz="2400" dirty="0"/>
              <a:t> </a:t>
            </a:r>
            <a:r>
              <a:rPr lang="en-US" sz="2400" dirty="0" err="1"/>
              <a:t>truyền</a:t>
            </a:r>
            <a:r>
              <a:rPr lang="en-US" sz="2400" dirty="0">
                <a:sym typeface="Wingdings" panose="05000000000000000000" pitchFamily="2" charset="2"/>
              </a:rPr>
              <a:t> </a:t>
            </a:r>
            <a:r>
              <a:rPr lang="en-US" sz="2400" dirty="0" err="1">
                <a:sym typeface="Wingdings" panose="05000000000000000000" pitchFamily="2" charset="2"/>
              </a:rPr>
              <a:t>ephinephrine</a:t>
            </a:r>
            <a:r>
              <a:rPr lang="en-US" sz="2400" dirty="0">
                <a:sym typeface="Wingdings" panose="05000000000000000000" pitchFamily="2" charset="2"/>
              </a:rPr>
              <a:t> </a:t>
            </a:r>
            <a:r>
              <a:rPr lang="en-US" sz="2400" dirty="0" err="1">
                <a:sym typeface="Wingdings" panose="05000000000000000000" pitchFamily="2" charset="2"/>
              </a:rPr>
              <a:t>truyền</a:t>
            </a:r>
            <a:r>
              <a:rPr lang="en-US" sz="2400" dirty="0">
                <a:sym typeface="Wingdings" panose="05000000000000000000" pitchFamily="2" charset="2"/>
              </a:rPr>
              <a:t> TM </a:t>
            </a:r>
            <a:r>
              <a:rPr lang="en-US" sz="2400" dirty="0" err="1">
                <a:sym typeface="Wingdings" panose="05000000000000000000" pitchFamily="2" charset="2"/>
              </a:rPr>
              <a:t>liên</a:t>
            </a:r>
            <a:r>
              <a:rPr lang="en-US" sz="2400" dirty="0">
                <a:sym typeface="Wingdings" panose="05000000000000000000" pitchFamily="2" charset="2"/>
              </a:rPr>
              <a:t> </a:t>
            </a:r>
            <a:r>
              <a:rPr lang="en-US" sz="2400" dirty="0" err="1">
                <a:sym typeface="Wingdings" panose="05000000000000000000" pitchFamily="2" charset="2"/>
              </a:rPr>
              <a:t>tục</a:t>
            </a:r>
            <a:r>
              <a:rPr lang="en-US" sz="2400" dirty="0">
                <a:sym typeface="Wingdings" panose="05000000000000000000" pitchFamily="2" charset="2"/>
              </a:rPr>
              <a:t> </a:t>
            </a:r>
            <a:r>
              <a:rPr lang="en-US" sz="2400" dirty="0" err="1">
                <a:sym typeface="Wingdings" panose="05000000000000000000" pitchFamily="2" charset="2"/>
              </a:rPr>
              <a:t>khởi</a:t>
            </a:r>
            <a:r>
              <a:rPr lang="en-US" sz="2400" dirty="0">
                <a:sym typeface="Wingdings" panose="05000000000000000000" pitchFamily="2" charset="2"/>
              </a:rPr>
              <a:t> </a:t>
            </a:r>
            <a:r>
              <a:rPr lang="en-US" sz="2400" dirty="0" err="1">
                <a:sym typeface="Wingdings" panose="05000000000000000000" pitchFamily="2" charset="2"/>
              </a:rPr>
              <a:t>đầu</a:t>
            </a:r>
            <a:r>
              <a:rPr lang="en-US" sz="2400" dirty="0">
                <a:sym typeface="Wingdings" panose="05000000000000000000" pitchFamily="2" charset="2"/>
              </a:rPr>
              <a:t> </a:t>
            </a:r>
            <a:r>
              <a:rPr lang="en-US" sz="2400" dirty="0" err="1">
                <a:sym typeface="Wingdings" panose="05000000000000000000" pitchFamily="2" charset="2"/>
              </a:rPr>
              <a:t>liều</a:t>
            </a:r>
            <a:r>
              <a:rPr lang="en-US" sz="2400" dirty="0">
                <a:sym typeface="Wingdings" panose="05000000000000000000" pitchFamily="2" charset="2"/>
              </a:rPr>
              <a:t> </a:t>
            </a:r>
            <a:r>
              <a:rPr lang="en-US" sz="2400" b="1" dirty="0"/>
              <a:t>0.1 mcg/kg/minute</a:t>
            </a:r>
            <a:endParaRPr lang="en-US" sz="2400" dirty="0"/>
          </a:p>
          <a:p>
            <a:endParaRPr lang="en-US" sz="2400" dirty="0"/>
          </a:p>
        </p:txBody>
      </p:sp>
    </p:spTree>
    <p:extLst>
      <p:ext uri="{BB962C8B-B14F-4D97-AF65-F5344CB8AC3E}">
        <p14:creationId xmlns:p14="http://schemas.microsoft.com/office/powerpoint/2010/main" val="3057472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0B8F8-604F-4F63-BBF3-91FBFD2A8AAE}"/>
              </a:ext>
            </a:extLst>
          </p:cNvPr>
          <p:cNvSpPr>
            <a:spLocks noGrp="1"/>
          </p:cNvSpPr>
          <p:nvPr>
            <p:ph type="title"/>
          </p:nvPr>
        </p:nvSpPr>
        <p:spPr/>
        <p:txBody>
          <a:bodyPr>
            <a:normAutofit/>
          </a:bodyPr>
          <a:lstStyle/>
          <a:p>
            <a:r>
              <a:rPr lang="en-US" sz="2800" dirty="0"/>
              <a:t>Transfusion-transmitted bacterial infection (TTBI)</a:t>
            </a:r>
            <a:br>
              <a:rPr lang="en-US" sz="2800" dirty="0"/>
            </a:br>
            <a:r>
              <a:rPr lang="en-US" sz="2800" dirty="0" err="1"/>
              <a:t>định</a:t>
            </a:r>
            <a:r>
              <a:rPr lang="en-US" sz="2800" dirty="0"/>
              <a:t> </a:t>
            </a:r>
            <a:r>
              <a:rPr lang="en-US" sz="2800" dirty="0" err="1"/>
              <a:t>nghĩa</a:t>
            </a:r>
            <a:endParaRPr lang="en-US" sz="2800" dirty="0"/>
          </a:p>
        </p:txBody>
      </p:sp>
      <p:sp>
        <p:nvSpPr>
          <p:cNvPr id="3" name="Content Placeholder 2">
            <a:extLst>
              <a:ext uri="{FF2B5EF4-FFF2-40B4-BE49-F238E27FC236}">
                <a16:creationId xmlns:a16="http://schemas.microsoft.com/office/drawing/2014/main" id="{0DC754E5-2B92-4A57-97DA-65DC5CE76719}"/>
              </a:ext>
            </a:extLst>
          </p:cNvPr>
          <p:cNvSpPr>
            <a:spLocks noGrp="1"/>
          </p:cNvSpPr>
          <p:nvPr>
            <p:ph idx="1"/>
          </p:nvPr>
        </p:nvSpPr>
        <p:spPr/>
        <p:txBody>
          <a:bodyPr>
            <a:normAutofit fontScale="70000" lnSpcReduction="20000"/>
          </a:bodyPr>
          <a:lstStyle/>
          <a:p>
            <a:r>
              <a:rPr lang="en-US" dirty="0" err="1"/>
              <a:t>Một</a:t>
            </a:r>
            <a:r>
              <a:rPr lang="en-US" dirty="0"/>
              <a:t> </a:t>
            </a:r>
            <a:r>
              <a:rPr lang="en-US" dirty="0" err="1"/>
              <a:t>nhóm</a:t>
            </a:r>
            <a:r>
              <a:rPr lang="en-US" dirty="0"/>
              <a:t> </a:t>
            </a:r>
            <a:r>
              <a:rPr lang="en-US" dirty="0" err="1"/>
              <a:t>Pháp</a:t>
            </a:r>
            <a:r>
              <a:rPr lang="en-US" dirty="0"/>
              <a:t>: </a:t>
            </a:r>
          </a:p>
          <a:p>
            <a:pPr lvl="1"/>
            <a:r>
              <a:rPr lang="en-US" dirty="0"/>
              <a:t>“Definite“: </a:t>
            </a:r>
            <a:r>
              <a:rPr lang="en-US" dirty="0" err="1"/>
              <a:t>Xác</a:t>
            </a:r>
            <a:r>
              <a:rPr lang="en-US" dirty="0"/>
              <a:t> </a:t>
            </a:r>
            <a:r>
              <a:rPr lang="en-US" dirty="0" err="1"/>
              <a:t>định</a:t>
            </a:r>
            <a:r>
              <a:rPr lang="en-US" dirty="0"/>
              <a:t> vi </a:t>
            </a:r>
            <a:r>
              <a:rPr lang="en-US" dirty="0" err="1"/>
              <a:t>khuẩn</a:t>
            </a:r>
            <a:r>
              <a:rPr lang="en-US" dirty="0"/>
              <a:t> </a:t>
            </a:r>
            <a:r>
              <a:rPr lang="en-US" dirty="0" err="1"/>
              <a:t>cả</a:t>
            </a:r>
            <a:r>
              <a:rPr lang="en-US" dirty="0"/>
              <a:t> </a:t>
            </a:r>
            <a:r>
              <a:rPr lang="en-US" dirty="0" err="1"/>
              <a:t>túi</a:t>
            </a:r>
            <a:r>
              <a:rPr lang="en-US" dirty="0"/>
              <a:t> </a:t>
            </a:r>
            <a:r>
              <a:rPr lang="en-US" dirty="0" err="1"/>
              <a:t>máu</a:t>
            </a:r>
            <a:r>
              <a:rPr lang="en-US" dirty="0"/>
              <a:t> </a:t>
            </a:r>
            <a:r>
              <a:rPr lang="en-US" dirty="0" err="1"/>
              <a:t>và</a:t>
            </a:r>
            <a:r>
              <a:rPr lang="en-US" dirty="0"/>
              <a:t> BN </a:t>
            </a:r>
            <a:r>
              <a:rPr lang="en-US" dirty="0" err="1"/>
              <a:t>giống</a:t>
            </a:r>
            <a:r>
              <a:rPr lang="en-US" dirty="0"/>
              <a:t> </a:t>
            </a:r>
            <a:r>
              <a:rPr lang="en-US" dirty="0" err="1"/>
              <a:t>nhau</a:t>
            </a:r>
            <a:endParaRPr lang="en-US" dirty="0"/>
          </a:p>
          <a:p>
            <a:pPr lvl="1"/>
            <a:r>
              <a:rPr lang="en-US" dirty="0"/>
              <a:t>“Probable“: </a:t>
            </a:r>
            <a:r>
              <a:rPr lang="en-US" dirty="0" err="1"/>
              <a:t>Xác</a:t>
            </a:r>
            <a:r>
              <a:rPr lang="en-US" dirty="0"/>
              <a:t> </a:t>
            </a:r>
            <a:r>
              <a:rPr lang="en-US" dirty="0" err="1"/>
              <a:t>định</a:t>
            </a:r>
            <a:r>
              <a:rPr lang="en-US" dirty="0"/>
              <a:t> VK </a:t>
            </a:r>
            <a:r>
              <a:rPr lang="en-US" dirty="0" err="1"/>
              <a:t>trong</a:t>
            </a:r>
            <a:r>
              <a:rPr lang="en-US" dirty="0"/>
              <a:t> </a:t>
            </a:r>
            <a:r>
              <a:rPr lang="en-US" dirty="0" err="1"/>
              <a:t>túi</a:t>
            </a:r>
            <a:r>
              <a:rPr lang="en-US" dirty="0"/>
              <a:t> </a:t>
            </a:r>
            <a:r>
              <a:rPr lang="en-US" dirty="0" err="1"/>
              <a:t>máu</a:t>
            </a:r>
            <a:r>
              <a:rPr lang="en-US" dirty="0"/>
              <a:t>, BN </a:t>
            </a:r>
            <a:r>
              <a:rPr lang="en-US" dirty="0" err="1"/>
              <a:t>có</a:t>
            </a:r>
            <a:r>
              <a:rPr lang="en-US" dirty="0"/>
              <a:t> </a:t>
            </a:r>
            <a:r>
              <a:rPr lang="en-US" dirty="0" err="1"/>
              <a:t>hoặc</a:t>
            </a:r>
            <a:r>
              <a:rPr lang="en-US" dirty="0"/>
              <a:t> </a:t>
            </a:r>
            <a:r>
              <a:rPr lang="en-US" dirty="0" err="1"/>
              <a:t>không</a:t>
            </a:r>
            <a:endParaRPr lang="en-US" dirty="0"/>
          </a:p>
          <a:p>
            <a:pPr lvl="1"/>
            <a:r>
              <a:rPr lang="en-US" dirty="0"/>
              <a:t>“Possible“: </a:t>
            </a:r>
            <a:r>
              <a:rPr lang="en-US" dirty="0" err="1"/>
              <a:t>Không</a:t>
            </a:r>
            <a:r>
              <a:rPr lang="en-US" dirty="0"/>
              <a:t> </a:t>
            </a:r>
            <a:r>
              <a:rPr lang="en-US" dirty="0" err="1"/>
              <a:t>xác</a:t>
            </a:r>
            <a:r>
              <a:rPr lang="en-US" dirty="0"/>
              <a:t> </a:t>
            </a:r>
            <a:r>
              <a:rPr lang="en-US" dirty="0" err="1"/>
              <a:t>định</a:t>
            </a:r>
            <a:r>
              <a:rPr lang="en-US" dirty="0"/>
              <a:t> đ</a:t>
            </a:r>
            <a:r>
              <a:rPr lang="vi-VN" dirty="0"/>
              <a:t>ư</a:t>
            </a:r>
            <a:r>
              <a:rPr lang="en-US" dirty="0" err="1"/>
              <a:t>ợc</a:t>
            </a:r>
            <a:r>
              <a:rPr lang="en-US" dirty="0"/>
              <a:t> vi </a:t>
            </a:r>
            <a:r>
              <a:rPr lang="en-US" dirty="0" err="1"/>
              <a:t>khuẩn</a:t>
            </a:r>
            <a:r>
              <a:rPr lang="en-US" dirty="0"/>
              <a:t> </a:t>
            </a:r>
            <a:r>
              <a:rPr lang="en-US" dirty="0" err="1"/>
              <a:t>trong</a:t>
            </a:r>
            <a:r>
              <a:rPr lang="en-US" dirty="0"/>
              <a:t> </a:t>
            </a:r>
            <a:r>
              <a:rPr lang="en-US" dirty="0" err="1"/>
              <a:t>túi</a:t>
            </a:r>
            <a:r>
              <a:rPr lang="en-US" dirty="0"/>
              <a:t> </a:t>
            </a:r>
            <a:r>
              <a:rPr lang="en-US" dirty="0" err="1"/>
              <a:t>máu</a:t>
            </a:r>
            <a:r>
              <a:rPr lang="en-US" dirty="0"/>
              <a:t>, BN </a:t>
            </a:r>
            <a:r>
              <a:rPr lang="en-US" dirty="0" err="1"/>
              <a:t>cấy</a:t>
            </a:r>
            <a:r>
              <a:rPr lang="en-US" dirty="0"/>
              <a:t> đ</a:t>
            </a:r>
            <a:r>
              <a:rPr lang="vi-VN" dirty="0"/>
              <a:t>ư</a:t>
            </a:r>
            <a:r>
              <a:rPr lang="en-US" dirty="0" err="1"/>
              <a:t>ợc</a:t>
            </a:r>
            <a:r>
              <a:rPr lang="en-US" dirty="0"/>
              <a:t> </a:t>
            </a:r>
            <a:r>
              <a:rPr lang="en-US" dirty="0" err="1"/>
              <a:t>và</a:t>
            </a:r>
            <a:r>
              <a:rPr lang="en-US" dirty="0"/>
              <a:t> </a:t>
            </a:r>
            <a:r>
              <a:rPr lang="en-US" dirty="0" err="1"/>
              <a:t>không</a:t>
            </a:r>
            <a:r>
              <a:rPr lang="en-US" dirty="0"/>
              <a:t> </a:t>
            </a:r>
            <a:r>
              <a:rPr lang="en-US" dirty="0" err="1"/>
              <a:t>có</a:t>
            </a:r>
            <a:r>
              <a:rPr lang="en-US" dirty="0"/>
              <a:t> </a:t>
            </a:r>
            <a:r>
              <a:rPr lang="en-US" dirty="0" err="1"/>
              <a:t>nguồn</a:t>
            </a:r>
            <a:r>
              <a:rPr lang="en-US" dirty="0"/>
              <a:t> </a:t>
            </a:r>
            <a:r>
              <a:rPr lang="en-US" dirty="0" err="1"/>
              <a:t>nhiễm</a:t>
            </a:r>
            <a:r>
              <a:rPr lang="en-US" dirty="0"/>
              <a:t> </a:t>
            </a:r>
            <a:r>
              <a:rPr lang="en-US" dirty="0" err="1"/>
              <a:t>xác</a:t>
            </a:r>
            <a:r>
              <a:rPr lang="en-US" dirty="0"/>
              <a:t> </a:t>
            </a:r>
            <a:r>
              <a:rPr lang="en-US" dirty="0" err="1"/>
              <a:t>định</a:t>
            </a:r>
            <a:r>
              <a:rPr lang="en-US" dirty="0"/>
              <a:t> đ</a:t>
            </a:r>
            <a:r>
              <a:rPr lang="vi-VN" dirty="0"/>
              <a:t>ư</a:t>
            </a:r>
            <a:r>
              <a:rPr lang="en-US" dirty="0" err="1"/>
              <a:t>ợc</a:t>
            </a:r>
            <a:endParaRPr lang="en-US" dirty="0"/>
          </a:p>
          <a:p>
            <a:r>
              <a:rPr lang="en-US" dirty="0" err="1"/>
              <a:t>Nhóm</a:t>
            </a:r>
            <a:r>
              <a:rPr lang="en-US" dirty="0"/>
              <a:t> Anh: </a:t>
            </a:r>
            <a:r>
              <a:rPr lang="en-US" dirty="0" err="1"/>
              <a:t>Nhiễm</a:t>
            </a:r>
            <a:r>
              <a:rPr lang="en-US" dirty="0"/>
              <a:t> VK </a:t>
            </a:r>
            <a:r>
              <a:rPr lang="en-US" dirty="0" err="1"/>
              <a:t>theo</a:t>
            </a:r>
            <a:r>
              <a:rPr lang="en-US" dirty="0"/>
              <a:t> </a:t>
            </a:r>
            <a:r>
              <a:rPr lang="en-US" dirty="0" err="1"/>
              <a:t>sau</a:t>
            </a:r>
            <a:r>
              <a:rPr lang="en-US" dirty="0"/>
              <a:t> </a:t>
            </a:r>
            <a:r>
              <a:rPr lang="en-US" dirty="0" err="1"/>
              <a:t>truyền</a:t>
            </a:r>
            <a:r>
              <a:rPr lang="en-US" dirty="0"/>
              <a:t> </a:t>
            </a:r>
            <a:r>
              <a:rPr lang="en-US" dirty="0" err="1"/>
              <a:t>máu</a:t>
            </a:r>
            <a:r>
              <a:rPr lang="en-US" dirty="0"/>
              <a:t> (</a:t>
            </a:r>
            <a:r>
              <a:rPr lang="en-US" dirty="0" err="1"/>
              <a:t>không</a:t>
            </a:r>
            <a:r>
              <a:rPr lang="en-US" dirty="0"/>
              <a:t> </a:t>
            </a:r>
            <a:r>
              <a:rPr lang="en-US" dirty="0" err="1"/>
              <a:t>nhiễm</a:t>
            </a:r>
            <a:r>
              <a:rPr lang="en-US" dirty="0"/>
              <a:t> tr</a:t>
            </a:r>
            <a:r>
              <a:rPr lang="vi-VN" dirty="0"/>
              <a:t>ư</a:t>
            </a:r>
            <a:r>
              <a:rPr lang="en-US" dirty="0" err="1"/>
              <a:t>ớc</a:t>
            </a:r>
            <a:r>
              <a:rPr lang="en-US" dirty="0"/>
              <a:t> </a:t>
            </a:r>
            <a:r>
              <a:rPr lang="en-US" dirty="0" err="1"/>
              <a:t>truyền</a:t>
            </a:r>
            <a:r>
              <a:rPr lang="en-US" dirty="0"/>
              <a:t>) </a:t>
            </a:r>
            <a:r>
              <a:rPr lang="en-US" dirty="0" err="1"/>
              <a:t>với</a:t>
            </a:r>
            <a:r>
              <a:rPr lang="en-US" dirty="0"/>
              <a:t> </a:t>
            </a:r>
            <a:r>
              <a:rPr lang="en-US" dirty="0" err="1"/>
              <a:t>bằng</a:t>
            </a:r>
            <a:r>
              <a:rPr lang="en-US" dirty="0"/>
              <a:t> </a:t>
            </a:r>
            <a:r>
              <a:rPr lang="en-US" dirty="0" err="1"/>
              <a:t>chứng</a:t>
            </a:r>
            <a:r>
              <a:rPr lang="en-US" dirty="0"/>
              <a:t> NT </a:t>
            </a:r>
            <a:r>
              <a:rPr lang="en-US" dirty="0" err="1"/>
              <a:t>túi</a:t>
            </a:r>
            <a:r>
              <a:rPr lang="en-US" dirty="0"/>
              <a:t> </a:t>
            </a:r>
            <a:r>
              <a:rPr lang="en-US" dirty="0" err="1"/>
              <a:t>máu</a:t>
            </a:r>
            <a:r>
              <a:rPr lang="en-US" dirty="0"/>
              <a:t> </a:t>
            </a:r>
            <a:r>
              <a:rPr lang="en-US" dirty="0" err="1"/>
              <a:t>hoặc</a:t>
            </a:r>
            <a:r>
              <a:rPr lang="en-US" dirty="0"/>
              <a:t> ng</a:t>
            </a:r>
            <a:r>
              <a:rPr lang="vi-VN" dirty="0"/>
              <a:t>ư</a:t>
            </a:r>
            <a:r>
              <a:rPr lang="en-US" dirty="0" err="1"/>
              <a:t>ời</a:t>
            </a:r>
            <a:r>
              <a:rPr lang="en-US" dirty="0"/>
              <a:t> </a:t>
            </a:r>
            <a:r>
              <a:rPr lang="en-US" dirty="0" err="1"/>
              <a:t>cho</a:t>
            </a:r>
            <a:endParaRPr lang="en-US" dirty="0"/>
          </a:p>
          <a:p>
            <a:r>
              <a:rPr lang="en-US" dirty="0" err="1"/>
              <a:t>Nhóm</a:t>
            </a:r>
            <a:r>
              <a:rPr lang="en-US" dirty="0"/>
              <a:t> </a:t>
            </a:r>
            <a:r>
              <a:rPr lang="en-US" dirty="0" err="1"/>
              <a:t>Mỹ</a:t>
            </a:r>
            <a:r>
              <a:rPr lang="en-US" dirty="0"/>
              <a:t>: </a:t>
            </a:r>
            <a:r>
              <a:rPr lang="en-US" dirty="0" err="1"/>
              <a:t>cấy</a:t>
            </a:r>
            <a:r>
              <a:rPr lang="en-US" dirty="0"/>
              <a:t> đ</a:t>
            </a:r>
            <a:r>
              <a:rPr lang="vi-VN" dirty="0"/>
              <a:t>ư</a:t>
            </a:r>
            <a:r>
              <a:rPr lang="en-US" dirty="0" err="1"/>
              <a:t>ợc</a:t>
            </a:r>
            <a:r>
              <a:rPr lang="en-US" dirty="0"/>
              <a:t> </a:t>
            </a:r>
            <a:r>
              <a:rPr lang="en-US" dirty="0" err="1"/>
              <a:t>cả</a:t>
            </a:r>
            <a:r>
              <a:rPr lang="en-US" dirty="0"/>
              <a:t> vi </a:t>
            </a:r>
            <a:r>
              <a:rPr lang="en-US" dirty="0" err="1"/>
              <a:t>khuẩn</a:t>
            </a:r>
            <a:r>
              <a:rPr lang="en-US" dirty="0"/>
              <a:t> </a:t>
            </a:r>
            <a:r>
              <a:rPr lang="en-US" dirty="0" err="1"/>
              <a:t>trong</a:t>
            </a:r>
            <a:r>
              <a:rPr lang="en-US" dirty="0"/>
              <a:t> </a:t>
            </a:r>
            <a:r>
              <a:rPr lang="en-US" dirty="0" err="1"/>
              <a:t>túi</a:t>
            </a:r>
            <a:r>
              <a:rPr lang="en-US" dirty="0"/>
              <a:t> </a:t>
            </a:r>
            <a:r>
              <a:rPr lang="en-US" dirty="0" err="1"/>
              <a:t>máu</a:t>
            </a:r>
            <a:r>
              <a:rPr lang="en-US" dirty="0"/>
              <a:t> </a:t>
            </a:r>
            <a:r>
              <a:rPr lang="en-US" dirty="0" err="1"/>
              <a:t>và</a:t>
            </a:r>
            <a:r>
              <a:rPr lang="en-US" dirty="0"/>
              <a:t> </a:t>
            </a:r>
            <a:r>
              <a:rPr lang="en-US" dirty="0" err="1"/>
              <a:t>trong</a:t>
            </a:r>
            <a:r>
              <a:rPr lang="en-US" dirty="0"/>
              <a:t> ng</a:t>
            </a:r>
            <a:r>
              <a:rPr lang="vi-VN" dirty="0"/>
              <a:t>ư</a:t>
            </a:r>
            <a:r>
              <a:rPr lang="en-US" dirty="0" err="1"/>
              <a:t>ời</a:t>
            </a:r>
            <a:r>
              <a:rPr lang="en-US" dirty="0"/>
              <a:t> </a:t>
            </a:r>
            <a:r>
              <a:rPr lang="en-US" dirty="0" err="1"/>
              <a:t>bệnh</a:t>
            </a:r>
            <a:r>
              <a:rPr lang="en-US" dirty="0"/>
              <a:t> </a:t>
            </a:r>
            <a:r>
              <a:rPr lang="en-US" dirty="0" err="1"/>
              <a:t>bằng</a:t>
            </a:r>
            <a:r>
              <a:rPr lang="en-US" dirty="0"/>
              <a:t> </a:t>
            </a:r>
            <a:r>
              <a:rPr lang="en-US" dirty="0" err="1"/>
              <a:t>ph</a:t>
            </a:r>
            <a:r>
              <a:rPr lang="vi-VN" dirty="0"/>
              <a:t>ư</a:t>
            </a:r>
            <a:r>
              <a:rPr lang="en-US" dirty="0" err="1"/>
              <a:t>ơng</a:t>
            </a:r>
            <a:r>
              <a:rPr lang="en-US" dirty="0"/>
              <a:t> </a:t>
            </a:r>
            <a:r>
              <a:rPr lang="en-US" dirty="0" err="1"/>
              <a:t>pháp</a:t>
            </a:r>
            <a:r>
              <a:rPr lang="en-US" dirty="0"/>
              <a:t> </a:t>
            </a:r>
            <a:r>
              <a:rPr lang="en-US" dirty="0" err="1"/>
              <a:t>điện</a:t>
            </a:r>
            <a:r>
              <a:rPr lang="en-US" dirty="0"/>
              <a:t> di </a:t>
            </a:r>
            <a:r>
              <a:rPr lang="en-US" dirty="0" err="1"/>
              <a:t>xung</a:t>
            </a:r>
            <a:r>
              <a:rPr lang="en-US" dirty="0"/>
              <a:t> tr</a:t>
            </a:r>
            <a:r>
              <a:rPr lang="vi-VN" dirty="0"/>
              <a:t>ư</a:t>
            </a:r>
            <a:r>
              <a:rPr lang="en-US" dirty="0" err="1"/>
              <a:t>ờng</a:t>
            </a:r>
            <a:endParaRPr lang="en-US" dirty="0"/>
          </a:p>
        </p:txBody>
      </p:sp>
    </p:spTree>
    <p:extLst>
      <p:ext uri="{BB962C8B-B14F-4D97-AF65-F5344CB8AC3E}">
        <p14:creationId xmlns:p14="http://schemas.microsoft.com/office/powerpoint/2010/main" val="34304138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B1981535-B5AA-4E0C-ACE5-925CC19B20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F97D060-AA7E-4411-BA62-28BD1EBD55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Freeform: Shape 14">
            <a:extLst>
              <a:ext uri="{FF2B5EF4-FFF2-40B4-BE49-F238E27FC236}">
                <a16:creationId xmlns:a16="http://schemas.microsoft.com/office/drawing/2014/main" id="{DDDE267B-E820-4910-868D-BA40CFB936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9523"/>
            <a:ext cx="10058400" cy="6867522"/>
          </a:xfrm>
          <a:custGeom>
            <a:avLst/>
            <a:gdLst>
              <a:gd name="connsiteX0" fmla="*/ 1263465 w 10058400"/>
              <a:gd name="connsiteY0" fmla="*/ 0 h 6867522"/>
              <a:gd name="connsiteX1" fmla="*/ 8794935 w 10058400"/>
              <a:gd name="connsiteY1" fmla="*/ 0 h 6867522"/>
              <a:gd name="connsiteX2" fmla="*/ 8909975 w 10058400"/>
              <a:gd name="connsiteY2" fmla="*/ 132807 h 6867522"/>
              <a:gd name="connsiteX3" fmla="*/ 10058400 w 10058400"/>
              <a:gd name="connsiteY3" fmla="*/ 3331845 h 6867522"/>
              <a:gd name="connsiteX4" fmla="*/ 8751905 w 10058400"/>
              <a:gd name="connsiteY4" fmla="*/ 6713366 h 6867522"/>
              <a:gd name="connsiteX5" fmla="*/ 8604930 w 10058400"/>
              <a:gd name="connsiteY5" fmla="*/ 6867522 h 6867522"/>
              <a:gd name="connsiteX6" fmla="*/ 1453470 w 10058400"/>
              <a:gd name="connsiteY6" fmla="*/ 6867522 h 6867522"/>
              <a:gd name="connsiteX7" fmla="*/ 1306495 w 10058400"/>
              <a:gd name="connsiteY7" fmla="*/ 6713366 h 6867522"/>
              <a:gd name="connsiteX8" fmla="*/ 0 w 10058400"/>
              <a:gd name="connsiteY8" fmla="*/ 3331845 h 6867522"/>
              <a:gd name="connsiteX9" fmla="*/ 1148425 w 10058400"/>
              <a:gd name="connsiteY9" fmla="*/ 132807 h 686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58400" h="6867522">
                <a:moveTo>
                  <a:pt x="1263465" y="0"/>
                </a:moveTo>
                <a:lnTo>
                  <a:pt x="8794935" y="0"/>
                </a:lnTo>
                <a:lnTo>
                  <a:pt x="8909975" y="132807"/>
                </a:lnTo>
                <a:cubicBezTo>
                  <a:pt x="9627420" y="1002149"/>
                  <a:pt x="10058400" y="2116667"/>
                  <a:pt x="10058400" y="3331845"/>
                </a:cubicBezTo>
                <a:cubicBezTo>
                  <a:pt x="10058400" y="4633822"/>
                  <a:pt x="9563653" y="5820244"/>
                  <a:pt x="8751905" y="6713366"/>
                </a:cubicBezTo>
                <a:lnTo>
                  <a:pt x="8604930" y="6867522"/>
                </a:lnTo>
                <a:lnTo>
                  <a:pt x="1453470" y="6867522"/>
                </a:lnTo>
                <a:lnTo>
                  <a:pt x="1306495" y="6713366"/>
                </a:lnTo>
                <a:cubicBezTo>
                  <a:pt x="494747" y="5820244"/>
                  <a:pt x="0" y="4633822"/>
                  <a:pt x="0" y="3331845"/>
                </a:cubicBezTo>
                <a:cubicBezTo>
                  <a:pt x="0" y="2116667"/>
                  <a:pt x="430980" y="1002149"/>
                  <a:pt x="1148425" y="132807"/>
                </a:cubicBezTo>
                <a:close/>
              </a:path>
            </a:pathLst>
          </a:custGeom>
          <a:solidFill>
            <a:srgbClr val="FFFFFF"/>
          </a:solidFill>
          <a:ln>
            <a:noFill/>
          </a:ln>
          <a:scene3d>
            <a:camera prst="orthographicFront"/>
            <a:lightRig rig="threePt" dir="t">
              <a:rot lat="0" lon="0" rev="2700000"/>
            </a:lightRig>
          </a:scene3d>
          <a:sp3d contourW="6350">
            <a:bevelT h="38100"/>
            <a:contourClr>
              <a:srgbClr val="C0C0C0"/>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7" name="Picture 16">
            <a:extLst>
              <a:ext uri="{FF2B5EF4-FFF2-40B4-BE49-F238E27FC236}">
                <a16:creationId xmlns:a16="http://schemas.microsoft.com/office/drawing/2014/main" id="{FF3E25D7-C2F8-445D-AA42-C1163028DA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Content Placeholder 5">
            <a:extLst>
              <a:ext uri="{FF2B5EF4-FFF2-40B4-BE49-F238E27FC236}">
                <a16:creationId xmlns:a16="http://schemas.microsoft.com/office/drawing/2014/main" id="{A0CCDBE9-2BF4-4A27-81B5-CAFB3BBADC9C}"/>
              </a:ext>
            </a:extLst>
          </p:cNvPr>
          <p:cNvPicPr>
            <a:picLocks noGrp="1" noChangeAspect="1"/>
          </p:cNvPicPr>
          <p:nvPr>
            <p:ph idx="1"/>
          </p:nvPr>
        </p:nvPicPr>
        <p:blipFill>
          <a:blip r:embed="rId4"/>
          <a:stretch>
            <a:fillRect/>
          </a:stretch>
        </p:blipFill>
        <p:spPr>
          <a:xfrm>
            <a:off x="2224495" y="346841"/>
            <a:ext cx="7865435" cy="5870112"/>
          </a:xfrm>
          <a:prstGeom prst="rect">
            <a:avLst/>
          </a:prstGeom>
        </p:spPr>
      </p:pic>
      <p:graphicFrame>
        <p:nvGraphicFramePr>
          <p:cNvPr id="12" name="Table 11">
            <a:extLst>
              <a:ext uri="{FF2B5EF4-FFF2-40B4-BE49-F238E27FC236}">
                <a16:creationId xmlns:a16="http://schemas.microsoft.com/office/drawing/2014/main" id="{D5701E9B-EFF0-4006-A47E-407995383455}"/>
              </a:ext>
            </a:extLst>
          </p:cNvPr>
          <p:cNvGraphicFramePr>
            <a:graphicFrameLocks noGrp="1"/>
          </p:cNvGraphicFramePr>
          <p:nvPr>
            <p:extLst>
              <p:ext uri="{D42A27DB-BD31-4B8C-83A1-F6EECF244321}">
                <p14:modId xmlns:p14="http://schemas.microsoft.com/office/powerpoint/2010/main" val="3899448172"/>
              </p:ext>
            </p:extLst>
          </p:nvPr>
        </p:nvGraphicFramePr>
        <p:xfrm>
          <a:off x="9259616" y="6254031"/>
          <a:ext cx="2932385" cy="566890"/>
        </p:xfrm>
        <a:graphic>
          <a:graphicData uri="http://schemas.openxmlformats.org/drawingml/2006/table">
            <a:tbl>
              <a:tblPr/>
              <a:tblGrid>
                <a:gridCol w="2932385">
                  <a:extLst>
                    <a:ext uri="{9D8B030D-6E8A-4147-A177-3AD203B41FA5}">
                      <a16:colId xmlns:a16="http://schemas.microsoft.com/office/drawing/2014/main" val="2195328344"/>
                    </a:ext>
                  </a:extLst>
                </a:gridCol>
              </a:tblGrid>
              <a:tr h="301361">
                <a:tc>
                  <a:txBody>
                    <a:bodyPr/>
                    <a:lstStyle/>
                    <a:p>
                      <a:br>
                        <a:rPr lang="en-US" sz="1600" dirty="0">
                          <a:solidFill>
                            <a:schemeClr val="tx1"/>
                          </a:solidFill>
                          <a:effectLst/>
                          <a:hlinkClick r:id="rId5">
                            <a:extLst>
                              <a:ext uri="{A12FA001-AC4F-418D-AE19-62706E023703}">
                                <ahyp:hlinkClr xmlns:ahyp="http://schemas.microsoft.com/office/drawing/2018/hyperlinkcolor" val="tx"/>
                              </a:ext>
                            </a:extLst>
                          </a:hlinkClick>
                        </a:rPr>
                      </a:br>
                      <a:r>
                        <a:rPr lang="en-US" sz="1600" dirty="0">
                          <a:solidFill>
                            <a:schemeClr val="tx1"/>
                          </a:solidFill>
                          <a:effectLst/>
                          <a:hlinkClick r:id="rId5">
                            <a:extLst>
                              <a:ext uri="{A12FA001-AC4F-418D-AE19-62706E023703}">
                                <ahyp:hlinkClr xmlns:ahyp="http://schemas.microsoft.com/office/drawing/2018/hyperlinkcolor" val="tx"/>
                              </a:ext>
                            </a:extLst>
                          </a:hlinkClick>
                        </a:rPr>
                        <a:t>J </a:t>
                      </a:r>
                      <a:r>
                        <a:rPr lang="en-US" sz="1600" dirty="0" err="1">
                          <a:solidFill>
                            <a:schemeClr val="tx1"/>
                          </a:solidFill>
                          <a:effectLst/>
                          <a:hlinkClick r:id="rId5">
                            <a:extLst>
                              <a:ext uri="{A12FA001-AC4F-418D-AE19-62706E023703}">
                                <ahyp:hlinkClr xmlns:ahyp="http://schemas.microsoft.com/office/drawing/2018/hyperlinkcolor" val="tx"/>
                              </a:ext>
                            </a:extLst>
                          </a:hlinkClick>
                        </a:rPr>
                        <a:t>Transl</a:t>
                      </a:r>
                      <a:r>
                        <a:rPr lang="en-US" sz="1600" dirty="0">
                          <a:solidFill>
                            <a:schemeClr val="tx1"/>
                          </a:solidFill>
                          <a:effectLst/>
                          <a:hlinkClick r:id="rId5">
                            <a:extLst>
                              <a:ext uri="{A12FA001-AC4F-418D-AE19-62706E023703}">
                                <ahyp:hlinkClr xmlns:ahyp="http://schemas.microsoft.com/office/drawing/2018/hyperlinkcolor" val="tx"/>
                              </a:ext>
                            </a:extLst>
                          </a:hlinkClick>
                        </a:rPr>
                        <a:t> Med. 2007; 5: 25.</a:t>
                      </a:r>
                      <a:endParaRPr lang="en-US" sz="1600" dirty="0">
                        <a:solidFill>
                          <a:schemeClr val="tx1"/>
                        </a:solidFill>
                        <a:effectLst/>
                      </a:endParaRPr>
                    </a:p>
                  </a:txBody>
                  <a:tcPr marL="79209" marR="79209" marT="39605" marB="39605">
                    <a:lnL>
                      <a:noFill/>
                    </a:lnL>
                    <a:lnR>
                      <a:noFill/>
                    </a:lnR>
                    <a:lnT>
                      <a:noFill/>
                    </a:lnT>
                    <a:lnB>
                      <a:noFill/>
                    </a:lnB>
                    <a:solidFill>
                      <a:srgbClr val="FFFFFF"/>
                    </a:solidFill>
                  </a:tcPr>
                </a:tc>
                <a:extLst>
                  <a:ext uri="{0D108BD9-81ED-4DB2-BD59-A6C34878D82A}">
                    <a16:rowId xmlns:a16="http://schemas.microsoft.com/office/drawing/2014/main" val="193021641"/>
                  </a:ext>
                </a:extLst>
              </a:tr>
            </a:tbl>
          </a:graphicData>
        </a:graphic>
      </p:graphicFrame>
    </p:spTree>
    <p:extLst>
      <p:ext uri="{BB962C8B-B14F-4D97-AF65-F5344CB8AC3E}">
        <p14:creationId xmlns:p14="http://schemas.microsoft.com/office/powerpoint/2010/main" val="32441327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7A1D3-88E0-4E6B-83DC-4699804C7C21}"/>
              </a:ext>
            </a:extLst>
          </p:cNvPr>
          <p:cNvSpPr>
            <a:spLocks noGrp="1"/>
          </p:cNvSpPr>
          <p:nvPr>
            <p:ph type="title"/>
          </p:nvPr>
        </p:nvSpPr>
        <p:spPr/>
        <p:txBody>
          <a:bodyPr/>
          <a:lstStyle/>
          <a:p>
            <a:r>
              <a:rPr lang="en-US" dirty="0" err="1"/>
              <a:t>Nhiễm</a:t>
            </a:r>
            <a:r>
              <a:rPr lang="en-US" dirty="0"/>
              <a:t>  </a:t>
            </a:r>
            <a:r>
              <a:rPr lang="en-US" dirty="0" err="1"/>
              <a:t>khuẩn</a:t>
            </a:r>
            <a:r>
              <a:rPr lang="en-US" dirty="0"/>
              <a:t> </a:t>
            </a:r>
            <a:r>
              <a:rPr lang="en-US" dirty="0" err="1"/>
              <a:t>quan</a:t>
            </a:r>
            <a:r>
              <a:rPr lang="en-US" dirty="0"/>
              <a:t> </a:t>
            </a:r>
            <a:r>
              <a:rPr lang="en-US" dirty="0" err="1"/>
              <a:t>truyền</a:t>
            </a:r>
            <a:r>
              <a:rPr lang="en-US" dirty="0"/>
              <a:t> </a:t>
            </a:r>
            <a:r>
              <a:rPr lang="en-US" dirty="0" err="1"/>
              <a:t>máu</a:t>
            </a:r>
            <a:endParaRPr lang="en-US" dirty="0"/>
          </a:p>
        </p:txBody>
      </p:sp>
      <p:sp>
        <p:nvSpPr>
          <p:cNvPr id="3" name="Content Placeholder 2">
            <a:extLst>
              <a:ext uri="{FF2B5EF4-FFF2-40B4-BE49-F238E27FC236}">
                <a16:creationId xmlns:a16="http://schemas.microsoft.com/office/drawing/2014/main" id="{496053BE-6F47-4BBF-9EAE-0ACD9D9B61DF}"/>
              </a:ext>
            </a:extLst>
          </p:cNvPr>
          <p:cNvSpPr>
            <a:spLocks noGrp="1"/>
          </p:cNvSpPr>
          <p:nvPr>
            <p:ph idx="1"/>
          </p:nvPr>
        </p:nvSpPr>
        <p:spPr/>
        <p:txBody>
          <a:bodyPr>
            <a:normAutofit lnSpcReduction="10000"/>
          </a:bodyPr>
          <a:lstStyle/>
          <a:p>
            <a:r>
              <a:rPr lang="en-US" dirty="0" err="1"/>
              <a:t>Nguồn</a:t>
            </a:r>
            <a:r>
              <a:rPr lang="en-US" dirty="0"/>
              <a:t> </a:t>
            </a:r>
            <a:r>
              <a:rPr lang="en-US" dirty="0" err="1"/>
              <a:t>nhiễm</a:t>
            </a:r>
            <a:r>
              <a:rPr lang="en-US" dirty="0"/>
              <a:t>:</a:t>
            </a:r>
          </a:p>
          <a:p>
            <a:pPr lvl="1"/>
            <a:r>
              <a:rPr lang="en-US" dirty="0" err="1"/>
              <a:t>Từ</a:t>
            </a:r>
            <a:r>
              <a:rPr lang="en-US" dirty="0"/>
              <a:t> </a:t>
            </a:r>
            <a:r>
              <a:rPr lang="en-US" dirty="0" err="1"/>
              <a:t>môi</a:t>
            </a:r>
            <a:r>
              <a:rPr lang="en-US" dirty="0"/>
              <a:t> tr</a:t>
            </a:r>
            <a:r>
              <a:rPr lang="vi-VN" dirty="0"/>
              <a:t>ư</a:t>
            </a:r>
            <a:r>
              <a:rPr lang="en-US" dirty="0" err="1"/>
              <a:t>ờng</a:t>
            </a:r>
            <a:endParaRPr lang="en-US" dirty="0"/>
          </a:p>
          <a:p>
            <a:pPr lvl="1"/>
            <a:r>
              <a:rPr lang="en-US" dirty="0" err="1"/>
              <a:t>Từ</a:t>
            </a:r>
            <a:r>
              <a:rPr lang="en-US" dirty="0"/>
              <a:t> da: ng</a:t>
            </a:r>
            <a:r>
              <a:rPr lang="vi-VN" dirty="0"/>
              <a:t>ư</a:t>
            </a:r>
            <a:r>
              <a:rPr lang="en-US" dirty="0" err="1"/>
              <a:t>ời</a:t>
            </a:r>
            <a:r>
              <a:rPr lang="en-US" dirty="0"/>
              <a:t> </a:t>
            </a:r>
            <a:r>
              <a:rPr lang="en-US" dirty="0" err="1"/>
              <a:t>cho</a:t>
            </a:r>
            <a:r>
              <a:rPr lang="en-US" dirty="0"/>
              <a:t> </a:t>
            </a:r>
            <a:r>
              <a:rPr lang="en-US" dirty="0" err="1"/>
              <a:t>hoặc</a:t>
            </a:r>
            <a:r>
              <a:rPr lang="en-US" dirty="0"/>
              <a:t> ng</a:t>
            </a:r>
            <a:r>
              <a:rPr lang="vi-VN" dirty="0"/>
              <a:t>ư</a:t>
            </a:r>
            <a:r>
              <a:rPr lang="en-US" dirty="0" err="1"/>
              <a:t>ời</a:t>
            </a:r>
            <a:r>
              <a:rPr lang="en-US" dirty="0"/>
              <a:t> </a:t>
            </a:r>
            <a:r>
              <a:rPr lang="en-US" dirty="0" err="1"/>
              <a:t>lấy</a:t>
            </a:r>
            <a:r>
              <a:rPr lang="en-US" dirty="0"/>
              <a:t> </a:t>
            </a:r>
            <a:r>
              <a:rPr lang="en-US" dirty="0" err="1"/>
              <a:t>máu</a:t>
            </a:r>
            <a:r>
              <a:rPr lang="en-US" dirty="0"/>
              <a:t> (</a:t>
            </a:r>
            <a:r>
              <a:rPr lang="en-US" dirty="0" err="1"/>
              <a:t>th</a:t>
            </a:r>
            <a:r>
              <a:rPr lang="vi-VN" dirty="0"/>
              <a:t>ư</a:t>
            </a:r>
            <a:r>
              <a:rPr lang="en-US" dirty="0" err="1"/>
              <a:t>ờng</a:t>
            </a:r>
            <a:r>
              <a:rPr lang="en-US" dirty="0"/>
              <a:t> </a:t>
            </a:r>
            <a:r>
              <a:rPr lang="en-US" dirty="0" err="1"/>
              <a:t>gặp</a:t>
            </a:r>
            <a:r>
              <a:rPr lang="en-US" dirty="0"/>
              <a:t> </a:t>
            </a:r>
            <a:r>
              <a:rPr lang="en-US" dirty="0" err="1"/>
              <a:t>nhất</a:t>
            </a:r>
            <a:r>
              <a:rPr lang="en-US" dirty="0"/>
              <a:t>)</a:t>
            </a:r>
          </a:p>
          <a:p>
            <a:pPr lvl="1"/>
            <a:r>
              <a:rPr lang="en-US" dirty="0" err="1"/>
              <a:t>Nhiễm</a:t>
            </a:r>
            <a:r>
              <a:rPr lang="en-US" dirty="0"/>
              <a:t> </a:t>
            </a:r>
            <a:r>
              <a:rPr lang="en-US" dirty="0" err="1"/>
              <a:t>khuẩn</a:t>
            </a:r>
            <a:r>
              <a:rPr lang="en-US" dirty="0"/>
              <a:t> </a:t>
            </a:r>
            <a:r>
              <a:rPr lang="en-US" dirty="0" err="1"/>
              <a:t>huyết</a:t>
            </a:r>
            <a:r>
              <a:rPr lang="en-US" dirty="0"/>
              <a:t> </a:t>
            </a:r>
            <a:r>
              <a:rPr lang="en-US" dirty="0" err="1"/>
              <a:t>từ</a:t>
            </a:r>
            <a:r>
              <a:rPr lang="en-US" dirty="0"/>
              <a:t> ng</a:t>
            </a:r>
            <a:r>
              <a:rPr lang="vi-VN" dirty="0"/>
              <a:t>ư</a:t>
            </a:r>
            <a:r>
              <a:rPr lang="en-US" dirty="0" err="1"/>
              <a:t>ời</a:t>
            </a:r>
            <a:r>
              <a:rPr lang="en-US" dirty="0"/>
              <a:t> </a:t>
            </a:r>
            <a:r>
              <a:rPr lang="en-US" dirty="0" err="1"/>
              <a:t>cho</a:t>
            </a:r>
            <a:endParaRPr lang="en-US" dirty="0"/>
          </a:p>
          <a:p>
            <a:r>
              <a:rPr lang="en-US" dirty="0"/>
              <a:t>Th</a:t>
            </a:r>
            <a:r>
              <a:rPr lang="vi-VN" dirty="0"/>
              <a:t>ư</a:t>
            </a:r>
            <a:r>
              <a:rPr lang="en-US" dirty="0" err="1"/>
              <a:t>ờng</a:t>
            </a:r>
            <a:r>
              <a:rPr lang="en-US" dirty="0"/>
              <a:t> </a:t>
            </a:r>
            <a:r>
              <a:rPr lang="en-US" dirty="0" err="1"/>
              <a:t>gặp</a:t>
            </a:r>
            <a:r>
              <a:rPr lang="en-US" dirty="0"/>
              <a:t> </a:t>
            </a:r>
            <a:r>
              <a:rPr lang="en-US" dirty="0" err="1"/>
              <a:t>trong</a:t>
            </a:r>
            <a:r>
              <a:rPr lang="en-US" dirty="0"/>
              <a:t> </a:t>
            </a:r>
            <a:r>
              <a:rPr lang="en-US" dirty="0" err="1"/>
              <a:t>truyền</a:t>
            </a:r>
            <a:r>
              <a:rPr lang="en-US" dirty="0"/>
              <a:t> </a:t>
            </a:r>
            <a:r>
              <a:rPr lang="en-US" dirty="0" err="1"/>
              <a:t>Tiểu</a:t>
            </a:r>
            <a:r>
              <a:rPr lang="en-US" dirty="0"/>
              <a:t> </a:t>
            </a:r>
            <a:r>
              <a:rPr lang="en-US" dirty="0" err="1"/>
              <a:t>cầu</a:t>
            </a:r>
            <a:r>
              <a:rPr lang="en-US" dirty="0"/>
              <a:t> &gt; HCL do </a:t>
            </a:r>
            <a:r>
              <a:rPr lang="en-US" dirty="0" err="1"/>
              <a:t>nhiệt</a:t>
            </a:r>
            <a:r>
              <a:rPr lang="en-US" dirty="0"/>
              <a:t> </a:t>
            </a:r>
            <a:r>
              <a:rPr lang="en-US" dirty="0" err="1"/>
              <a:t>độ</a:t>
            </a:r>
            <a:r>
              <a:rPr lang="en-US" dirty="0"/>
              <a:t> </a:t>
            </a:r>
            <a:r>
              <a:rPr lang="en-US" dirty="0" err="1"/>
              <a:t>bảo</a:t>
            </a:r>
            <a:r>
              <a:rPr lang="en-US" dirty="0"/>
              <a:t> </a:t>
            </a:r>
            <a:r>
              <a:rPr lang="en-US" dirty="0" err="1"/>
              <a:t>quản</a:t>
            </a:r>
            <a:endParaRPr lang="en-US" dirty="0"/>
          </a:p>
          <a:p>
            <a:r>
              <a:rPr lang="en-US" dirty="0" err="1"/>
              <a:t>Gặp</a:t>
            </a:r>
            <a:r>
              <a:rPr lang="en-US" dirty="0"/>
              <a:t> </a:t>
            </a:r>
            <a:r>
              <a:rPr lang="en-US" dirty="0" err="1"/>
              <a:t>thời</a:t>
            </a:r>
            <a:r>
              <a:rPr lang="en-US" dirty="0"/>
              <a:t> </a:t>
            </a:r>
            <a:r>
              <a:rPr lang="en-US" dirty="0" err="1"/>
              <a:t>gian</a:t>
            </a:r>
            <a:r>
              <a:rPr lang="en-US" dirty="0"/>
              <a:t> </a:t>
            </a:r>
            <a:r>
              <a:rPr lang="en-US" dirty="0" err="1"/>
              <a:t>bảo</a:t>
            </a:r>
            <a:r>
              <a:rPr lang="en-US" dirty="0"/>
              <a:t> </a:t>
            </a:r>
            <a:r>
              <a:rPr lang="en-US" dirty="0" err="1"/>
              <a:t>quản</a:t>
            </a:r>
            <a:r>
              <a:rPr lang="en-US" dirty="0"/>
              <a:t> </a:t>
            </a:r>
            <a:r>
              <a:rPr lang="en-US" dirty="0" err="1"/>
              <a:t>kéo</a:t>
            </a:r>
            <a:r>
              <a:rPr lang="en-US" dirty="0"/>
              <a:t> </a:t>
            </a:r>
            <a:r>
              <a:rPr lang="en-US" dirty="0" err="1"/>
              <a:t>dài</a:t>
            </a:r>
            <a:r>
              <a:rPr lang="en-US" dirty="0"/>
              <a:t>&gt; </a:t>
            </a:r>
            <a:r>
              <a:rPr lang="en-US" dirty="0" err="1"/>
              <a:t>ngắn</a:t>
            </a:r>
            <a:r>
              <a:rPr lang="en-US" dirty="0"/>
              <a:t> </a:t>
            </a:r>
            <a:r>
              <a:rPr lang="en-US" dirty="0" err="1"/>
              <a:t>ngày</a:t>
            </a:r>
            <a:endParaRPr lang="en-US" dirty="0"/>
          </a:p>
        </p:txBody>
      </p:sp>
    </p:spTree>
    <p:extLst>
      <p:ext uri="{BB962C8B-B14F-4D97-AF65-F5344CB8AC3E}">
        <p14:creationId xmlns:p14="http://schemas.microsoft.com/office/powerpoint/2010/main" val="5786012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104C-DF37-4E95-98BF-74DFF4D365ED}"/>
              </a:ext>
            </a:extLst>
          </p:cNvPr>
          <p:cNvSpPr>
            <a:spLocks noGrp="1"/>
          </p:cNvSpPr>
          <p:nvPr>
            <p:ph type="title"/>
          </p:nvPr>
        </p:nvSpPr>
        <p:spPr/>
        <p:txBody>
          <a:bodyPr/>
          <a:lstStyle/>
          <a:p>
            <a:r>
              <a:rPr lang="en-US" dirty="0" err="1"/>
              <a:t>Lâm</a:t>
            </a:r>
            <a:r>
              <a:rPr lang="en-US" dirty="0"/>
              <a:t> </a:t>
            </a:r>
            <a:r>
              <a:rPr lang="en-US" dirty="0" err="1"/>
              <a:t>sàng</a:t>
            </a:r>
            <a:endParaRPr lang="en-US" dirty="0"/>
          </a:p>
        </p:txBody>
      </p:sp>
      <p:sp>
        <p:nvSpPr>
          <p:cNvPr id="3" name="Content Placeholder 2">
            <a:extLst>
              <a:ext uri="{FF2B5EF4-FFF2-40B4-BE49-F238E27FC236}">
                <a16:creationId xmlns:a16="http://schemas.microsoft.com/office/drawing/2014/main" id="{25705E7E-8579-4A3F-98C3-BBE3829B0BC7}"/>
              </a:ext>
            </a:extLst>
          </p:cNvPr>
          <p:cNvSpPr>
            <a:spLocks noGrp="1"/>
          </p:cNvSpPr>
          <p:nvPr>
            <p:ph idx="1"/>
          </p:nvPr>
        </p:nvSpPr>
        <p:spPr/>
        <p:txBody>
          <a:bodyPr/>
          <a:lstStyle/>
          <a:p>
            <a:r>
              <a:rPr lang="en-US" dirty="0" err="1"/>
              <a:t>Sốt</a:t>
            </a:r>
            <a:r>
              <a:rPr lang="en-US" dirty="0"/>
              <a:t> &gt;39 </a:t>
            </a:r>
            <a:r>
              <a:rPr lang="en-US" dirty="0" err="1"/>
              <a:t>độ</a:t>
            </a:r>
            <a:r>
              <a:rPr lang="en-US" dirty="0"/>
              <a:t> </a:t>
            </a:r>
            <a:r>
              <a:rPr lang="en-US" dirty="0" err="1"/>
              <a:t>hoặc</a:t>
            </a:r>
            <a:r>
              <a:rPr lang="en-US" dirty="0"/>
              <a:t> </a:t>
            </a:r>
            <a:r>
              <a:rPr lang="en-US" dirty="0" err="1"/>
              <a:t>tăng</a:t>
            </a:r>
            <a:r>
              <a:rPr lang="en-US" dirty="0"/>
              <a:t> </a:t>
            </a:r>
            <a:r>
              <a:rPr lang="en-US" dirty="0" err="1"/>
              <a:t>lớn</a:t>
            </a:r>
            <a:r>
              <a:rPr lang="en-US" dirty="0"/>
              <a:t> </a:t>
            </a:r>
            <a:r>
              <a:rPr lang="en-US" dirty="0" err="1"/>
              <a:t>hơn</a:t>
            </a:r>
            <a:r>
              <a:rPr lang="en-US" dirty="0"/>
              <a:t> 2 </a:t>
            </a:r>
            <a:r>
              <a:rPr lang="en-US" dirty="0" err="1"/>
              <a:t>độ</a:t>
            </a:r>
            <a:r>
              <a:rPr lang="en-US" dirty="0"/>
              <a:t>, </a:t>
            </a:r>
            <a:r>
              <a:rPr lang="en-US" dirty="0" err="1"/>
              <a:t>lạnh</a:t>
            </a:r>
            <a:r>
              <a:rPr lang="en-US" dirty="0"/>
              <a:t> run, </a:t>
            </a:r>
            <a:r>
              <a:rPr lang="en-US" dirty="0" err="1"/>
              <a:t>nhịp</a:t>
            </a:r>
            <a:r>
              <a:rPr lang="en-US" dirty="0"/>
              <a:t> </a:t>
            </a:r>
            <a:r>
              <a:rPr lang="en-US" dirty="0" err="1"/>
              <a:t>tim</a:t>
            </a:r>
            <a:r>
              <a:rPr lang="en-US" dirty="0"/>
              <a:t> </a:t>
            </a:r>
            <a:r>
              <a:rPr lang="en-US" dirty="0" err="1"/>
              <a:t>nhanh</a:t>
            </a:r>
            <a:r>
              <a:rPr lang="en-US" dirty="0"/>
              <a:t>, </a:t>
            </a:r>
            <a:r>
              <a:rPr lang="en-US" dirty="0" err="1"/>
              <a:t>tăng</a:t>
            </a:r>
            <a:r>
              <a:rPr lang="en-US" dirty="0"/>
              <a:t> </a:t>
            </a:r>
            <a:r>
              <a:rPr lang="en-US" dirty="0" err="1"/>
              <a:t>hoặc</a:t>
            </a:r>
            <a:r>
              <a:rPr lang="en-US" dirty="0"/>
              <a:t> </a:t>
            </a:r>
            <a:r>
              <a:rPr lang="en-US" dirty="0" err="1"/>
              <a:t>giảm</a:t>
            </a:r>
            <a:r>
              <a:rPr lang="en-US" dirty="0"/>
              <a:t> HATT</a:t>
            </a:r>
          </a:p>
          <a:p>
            <a:r>
              <a:rPr lang="en-US" dirty="0" err="1"/>
              <a:t>Thời</a:t>
            </a:r>
            <a:r>
              <a:rPr lang="en-US" dirty="0"/>
              <a:t> </a:t>
            </a:r>
            <a:r>
              <a:rPr lang="en-US" dirty="0" err="1"/>
              <a:t>gian</a:t>
            </a:r>
            <a:r>
              <a:rPr lang="en-US" dirty="0"/>
              <a:t> TB: </a:t>
            </a:r>
            <a:r>
              <a:rPr lang="en-US" dirty="0" err="1"/>
              <a:t>sau</a:t>
            </a:r>
            <a:r>
              <a:rPr lang="en-US" dirty="0"/>
              <a:t> 30 </a:t>
            </a:r>
            <a:r>
              <a:rPr lang="en-US" dirty="0" err="1"/>
              <a:t>phút</a:t>
            </a:r>
            <a:r>
              <a:rPr lang="en-US" dirty="0"/>
              <a:t> </a:t>
            </a:r>
            <a:r>
              <a:rPr lang="en-US" dirty="0" err="1"/>
              <a:t>kết</a:t>
            </a:r>
            <a:r>
              <a:rPr lang="en-US" dirty="0"/>
              <a:t> </a:t>
            </a:r>
            <a:r>
              <a:rPr lang="en-US" dirty="0" err="1"/>
              <a:t>thúc</a:t>
            </a:r>
            <a:r>
              <a:rPr lang="en-US" dirty="0"/>
              <a:t> </a:t>
            </a:r>
            <a:r>
              <a:rPr lang="en-US" dirty="0" err="1"/>
              <a:t>truyền</a:t>
            </a:r>
            <a:r>
              <a:rPr lang="en-US" dirty="0"/>
              <a:t> </a:t>
            </a:r>
            <a:r>
              <a:rPr lang="en-US" dirty="0" err="1"/>
              <a:t>máu</a:t>
            </a:r>
            <a:r>
              <a:rPr lang="en-US" dirty="0"/>
              <a:t> (0-5 </a:t>
            </a:r>
            <a:r>
              <a:rPr lang="en-US" dirty="0" err="1"/>
              <a:t>giờ</a:t>
            </a:r>
            <a:r>
              <a:rPr lang="en-US" dirty="0"/>
              <a:t>), </a:t>
            </a:r>
            <a:r>
              <a:rPr lang="en-US" dirty="0" err="1"/>
              <a:t>ngắn</a:t>
            </a:r>
            <a:r>
              <a:rPr lang="en-US" dirty="0"/>
              <a:t> h</a:t>
            </a:r>
            <a:r>
              <a:rPr lang="vi-VN" dirty="0"/>
              <a:t>ơ</a:t>
            </a:r>
            <a:r>
              <a:rPr lang="en-US" dirty="0"/>
              <a:t>n </a:t>
            </a:r>
            <a:r>
              <a:rPr lang="en-US" dirty="0" err="1"/>
              <a:t>nếu</a:t>
            </a:r>
            <a:r>
              <a:rPr lang="en-US" dirty="0"/>
              <a:t> </a:t>
            </a:r>
            <a:r>
              <a:rPr lang="en-US" dirty="0" err="1"/>
              <a:t>nhiễm</a:t>
            </a:r>
            <a:r>
              <a:rPr lang="en-US" dirty="0"/>
              <a:t> Gram </a:t>
            </a:r>
            <a:r>
              <a:rPr lang="en-US" dirty="0" err="1"/>
              <a:t>âm</a:t>
            </a:r>
            <a:r>
              <a:rPr lang="en-US" dirty="0"/>
              <a:t>. </a:t>
            </a:r>
          </a:p>
          <a:p>
            <a:r>
              <a:rPr lang="en-US" dirty="0" err="1"/>
              <a:t>Mức</a:t>
            </a:r>
            <a:r>
              <a:rPr lang="en-US" dirty="0"/>
              <a:t> </a:t>
            </a:r>
            <a:r>
              <a:rPr lang="en-US" dirty="0" err="1"/>
              <a:t>độ</a:t>
            </a:r>
            <a:r>
              <a:rPr lang="en-US" dirty="0"/>
              <a:t>: </a:t>
            </a:r>
            <a:r>
              <a:rPr lang="en-US" dirty="0" err="1"/>
              <a:t>chủng</a:t>
            </a:r>
            <a:r>
              <a:rPr lang="en-US" dirty="0"/>
              <a:t> vi </a:t>
            </a:r>
            <a:r>
              <a:rPr lang="en-US" dirty="0" err="1"/>
              <a:t>khuẩn</a:t>
            </a:r>
            <a:r>
              <a:rPr lang="en-US" dirty="0"/>
              <a:t>, </a:t>
            </a:r>
            <a:r>
              <a:rPr lang="en-US" dirty="0" err="1"/>
              <a:t>độc</a:t>
            </a:r>
            <a:r>
              <a:rPr lang="en-US" dirty="0"/>
              <a:t> </a:t>
            </a:r>
            <a:r>
              <a:rPr lang="en-US" dirty="0" err="1"/>
              <a:t>tính</a:t>
            </a:r>
            <a:r>
              <a:rPr lang="en-US" dirty="0"/>
              <a:t> vi </a:t>
            </a:r>
            <a:r>
              <a:rPr lang="en-US" dirty="0" err="1"/>
              <a:t>khuẩn</a:t>
            </a:r>
            <a:r>
              <a:rPr lang="en-US" dirty="0"/>
              <a:t> </a:t>
            </a:r>
            <a:r>
              <a:rPr lang="en-US" dirty="0" err="1"/>
              <a:t>và</a:t>
            </a:r>
            <a:r>
              <a:rPr lang="en-US" dirty="0"/>
              <a:t> </a:t>
            </a:r>
            <a:r>
              <a:rPr lang="en-US" dirty="0" err="1"/>
              <a:t>tình</a:t>
            </a:r>
            <a:r>
              <a:rPr lang="en-US" dirty="0"/>
              <a:t> </a:t>
            </a:r>
            <a:r>
              <a:rPr lang="en-US" dirty="0" err="1"/>
              <a:t>trạng</a:t>
            </a:r>
            <a:r>
              <a:rPr lang="en-US" dirty="0"/>
              <a:t> </a:t>
            </a:r>
            <a:r>
              <a:rPr lang="en-US" dirty="0" err="1"/>
              <a:t>miễn</a:t>
            </a:r>
            <a:r>
              <a:rPr lang="en-US" dirty="0"/>
              <a:t> </a:t>
            </a:r>
            <a:r>
              <a:rPr lang="en-US" dirty="0" err="1"/>
              <a:t>dịch</a:t>
            </a:r>
            <a:r>
              <a:rPr lang="en-US" dirty="0"/>
              <a:t> </a:t>
            </a:r>
            <a:r>
              <a:rPr lang="en-US" dirty="0" err="1"/>
              <a:t>của</a:t>
            </a:r>
            <a:r>
              <a:rPr lang="en-US" dirty="0"/>
              <a:t> ng</a:t>
            </a:r>
            <a:r>
              <a:rPr lang="vi-VN" dirty="0"/>
              <a:t>ư</a:t>
            </a:r>
            <a:r>
              <a:rPr lang="en-US" dirty="0" err="1"/>
              <a:t>ời</a:t>
            </a:r>
            <a:r>
              <a:rPr lang="en-US" dirty="0"/>
              <a:t> </a:t>
            </a:r>
            <a:r>
              <a:rPr lang="en-US" dirty="0" err="1"/>
              <a:t>nhận</a:t>
            </a:r>
            <a:r>
              <a:rPr lang="en-US" dirty="0"/>
              <a:t>. </a:t>
            </a:r>
            <a:r>
              <a:rPr lang="en-US" dirty="0" err="1"/>
              <a:t>Không</a:t>
            </a:r>
            <a:r>
              <a:rPr lang="en-US" dirty="0"/>
              <a:t> </a:t>
            </a:r>
            <a:r>
              <a:rPr lang="en-US" dirty="0" err="1"/>
              <a:t>khác</a:t>
            </a:r>
            <a:r>
              <a:rPr lang="en-US" dirty="0"/>
              <a:t> </a:t>
            </a:r>
            <a:r>
              <a:rPr lang="en-US" dirty="0" err="1"/>
              <a:t>biệt</a:t>
            </a:r>
            <a:r>
              <a:rPr lang="en-US" dirty="0"/>
              <a:t> </a:t>
            </a:r>
            <a:r>
              <a:rPr lang="en-US" dirty="0" err="1"/>
              <a:t>loại</a:t>
            </a:r>
            <a:r>
              <a:rPr lang="en-US" dirty="0"/>
              <a:t> </a:t>
            </a:r>
            <a:r>
              <a:rPr lang="en-US" dirty="0" err="1"/>
              <a:t>chế</a:t>
            </a:r>
            <a:r>
              <a:rPr lang="en-US" dirty="0"/>
              <a:t> </a:t>
            </a:r>
            <a:r>
              <a:rPr lang="en-US" dirty="0" err="1"/>
              <a:t>phẩm</a:t>
            </a:r>
            <a:r>
              <a:rPr lang="en-US" dirty="0"/>
              <a:t> </a:t>
            </a:r>
            <a:r>
              <a:rPr lang="en-US" dirty="0" err="1"/>
              <a:t>máu</a:t>
            </a:r>
            <a:endParaRPr lang="en-US" dirty="0"/>
          </a:p>
        </p:txBody>
      </p:sp>
    </p:spTree>
    <p:extLst>
      <p:ext uri="{BB962C8B-B14F-4D97-AF65-F5344CB8AC3E}">
        <p14:creationId xmlns:p14="http://schemas.microsoft.com/office/powerpoint/2010/main" val="10554563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030ED-50C9-4D2C-8151-FA1A7D3BF18C}"/>
              </a:ext>
            </a:extLst>
          </p:cNvPr>
          <p:cNvSpPr>
            <a:spLocks noGrp="1"/>
          </p:cNvSpPr>
          <p:nvPr>
            <p:ph type="title"/>
          </p:nvPr>
        </p:nvSpPr>
        <p:spPr>
          <a:xfrm>
            <a:off x="913774" y="0"/>
            <a:ext cx="10364451" cy="1596177"/>
          </a:xfrm>
        </p:spPr>
        <p:txBody>
          <a:bodyPr/>
          <a:lstStyle/>
          <a:p>
            <a:r>
              <a:rPr lang="en-US" dirty="0" err="1"/>
              <a:t>Xử</a:t>
            </a:r>
            <a:r>
              <a:rPr lang="en-US" dirty="0"/>
              <a:t> </a:t>
            </a:r>
            <a:r>
              <a:rPr lang="en-US" dirty="0" err="1"/>
              <a:t>trí</a:t>
            </a:r>
            <a:endParaRPr lang="en-US" dirty="0"/>
          </a:p>
        </p:txBody>
      </p:sp>
      <p:sp>
        <p:nvSpPr>
          <p:cNvPr id="3" name="Content Placeholder 2">
            <a:extLst>
              <a:ext uri="{FF2B5EF4-FFF2-40B4-BE49-F238E27FC236}">
                <a16:creationId xmlns:a16="http://schemas.microsoft.com/office/drawing/2014/main" id="{D112B0AA-AE22-4E65-B569-0F4DDF4E027D}"/>
              </a:ext>
            </a:extLst>
          </p:cNvPr>
          <p:cNvSpPr>
            <a:spLocks noGrp="1"/>
          </p:cNvSpPr>
          <p:nvPr>
            <p:ph idx="1"/>
          </p:nvPr>
        </p:nvSpPr>
        <p:spPr>
          <a:xfrm>
            <a:off x="630621" y="1686911"/>
            <a:ext cx="10957034" cy="4871544"/>
          </a:xfrm>
        </p:spPr>
        <p:txBody>
          <a:bodyPr>
            <a:normAutofit fontScale="92500" lnSpcReduction="20000"/>
          </a:bodyPr>
          <a:lstStyle/>
          <a:p>
            <a:r>
              <a:rPr lang="en-US" dirty="0"/>
              <a:t>Ng</a:t>
            </a:r>
            <a:r>
              <a:rPr lang="vi-VN" dirty="0"/>
              <a:t>ư</a:t>
            </a:r>
            <a:r>
              <a:rPr lang="en-US" dirty="0"/>
              <a:t>ng </a:t>
            </a:r>
            <a:r>
              <a:rPr lang="en-US" dirty="0" err="1"/>
              <a:t>truyền</a:t>
            </a:r>
            <a:r>
              <a:rPr lang="en-US" dirty="0"/>
              <a:t> CPM </a:t>
            </a:r>
            <a:r>
              <a:rPr lang="en-US" dirty="0" err="1"/>
              <a:t>ngay</a:t>
            </a:r>
            <a:r>
              <a:rPr lang="en-US" dirty="0"/>
              <a:t> </a:t>
            </a:r>
            <a:r>
              <a:rPr lang="en-US" dirty="0" err="1"/>
              <a:t>lập</a:t>
            </a:r>
            <a:r>
              <a:rPr lang="en-US" dirty="0"/>
              <a:t> </a:t>
            </a:r>
            <a:r>
              <a:rPr lang="en-US" dirty="0" err="1"/>
              <a:t>tức</a:t>
            </a:r>
            <a:endParaRPr lang="en-US" dirty="0"/>
          </a:p>
          <a:p>
            <a:r>
              <a:rPr lang="en-US" dirty="0" err="1"/>
              <a:t>Hồi</a:t>
            </a:r>
            <a:r>
              <a:rPr lang="en-US" dirty="0"/>
              <a:t> </a:t>
            </a:r>
            <a:r>
              <a:rPr lang="en-US" dirty="0" err="1"/>
              <a:t>sức</a:t>
            </a:r>
            <a:r>
              <a:rPr lang="en-US" dirty="0"/>
              <a:t> BN</a:t>
            </a:r>
          </a:p>
          <a:p>
            <a:r>
              <a:rPr lang="en-US" dirty="0" err="1"/>
              <a:t>Lấy</a:t>
            </a:r>
            <a:r>
              <a:rPr lang="en-US" dirty="0"/>
              <a:t> </a:t>
            </a:r>
            <a:r>
              <a:rPr lang="en-US" dirty="0" err="1"/>
              <a:t>máu</a:t>
            </a:r>
            <a:r>
              <a:rPr lang="en-US" dirty="0"/>
              <a:t> </a:t>
            </a:r>
            <a:r>
              <a:rPr lang="en-US" dirty="0" err="1"/>
              <a:t>tay</a:t>
            </a:r>
            <a:r>
              <a:rPr lang="en-US" dirty="0"/>
              <a:t> </a:t>
            </a:r>
            <a:r>
              <a:rPr lang="en-US" dirty="0" err="1"/>
              <a:t>đối</a:t>
            </a:r>
            <a:r>
              <a:rPr lang="en-US" dirty="0"/>
              <a:t> </a:t>
            </a:r>
            <a:r>
              <a:rPr lang="en-US" dirty="0" err="1"/>
              <a:t>diện</a:t>
            </a:r>
            <a:r>
              <a:rPr lang="en-US" dirty="0"/>
              <a:t>: </a:t>
            </a:r>
            <a:r>
              <a:rPr lang="en-US" dirty="0" err="1"/>
              <a:t>cấy</a:t>
            </a:r>
            <a:r>
              <a:rPr lang="en-US" dirty="0"/>
              <a:t>, DAT, Hb </a:t>
            </a:r>
            <a:r>
              <a:rPr lang="en-US" dirty="0" err="1"/>
              <a:t>tự</a:t>
            </a:r>
            <a:r>
              <a:rPr lang="en-US" dirty="0"/>
              <a:t> do </a:t>
            </a:r>
            <a:r>
              <a:rPr lang="en-US" dirty="0" err="1"/>
              <a:t>trong</a:t>
            </a:r>
            <a:r>
              <a:rPr lang="en-US" dirty="0"/>
              <a:t> </a:t>
            </a:r>
            <a:r>
              <a:rPr lang="en-US" dirty="0" err="1"/>
              <a:t>huyết</a:t>
            </a:r>
            <a:r>
              <a:rPr lang="en-US" dirty="0"/>
              <a:t> </a:t>
            </a:r>
            <a:r>
              <a:rPr lang="en-US" dirty="0" err="1"/>
              <a:t>thanh</a:t>
            </a:r>
            <a:r>
              <a:rPr lang="en-US" dirty="0"/>
              <a:t> + NT, </a:t>
            </a:r>
            <a:r>
              <a:rPr lang="en-US" dirty="0" err="1"/>
              <a:t>lập</a:t>
            </a:r>
            <a:r>
              <a:rPr lang="en-US" dirty="0"/>
              <a:t> </a:t>
            </a:r>
            <a:r>
              <a:rPr lang="en-US" dirty="0" err="1"/>
              <a:t>lại</a:t>
            </a:r>
            <a:r>
              <a:rPr lang="en-US" dirty="0"/>
              <a:t> </a:t>
            </a:r>
            <a:r>
              <a:rPr lang="en-US" dirty="0" err="1"/>
              <a:t>phản</a:t>
            </a:r>
            <a:r>
              <a:rPr lang="en-US" dirty="0"/>
              <a:t> </a:t>
            </a:r>
            <a:r>
              <a:rPr lang="en-US" dirty="0" err="1"/>
              <a:t>ứng</a:t>
            </a:r>
            <a:r>
              <a:rPr lang="en-US" dirty="0"/>
              <a:t> </a:t>
            </a:r>
            <a:r>
              <a:rPr lang="en-US" dirty="0" err="1"/>
              <a:t>chéo</a:t>
            </a:r>
            <a:endParaRPr lang="en-US" dirty="0"/>
          </a:p>
          <a:p>
            <a:r>
              <a:rPr lang="en-US" dirty="0" err="1"/>
              <a:t>Kiểm</a:t>
            </a:r>
            <a:r>
              <a:rPr lang="en-US" dirty="0"/>
              <a:t> </a:t>
            </a:r>
            <a:r>
              <a:rPr lang="en-US" dirty="0" err="1"/>
              <a:t>tra</a:t>
            </a:r>
            <a:r>
              <a:rPr lang="en-US" dirty="0"/>
              <a:t> </a:t>
            </a:r>
            <a:r>
              <a:rPr lang="en-US" dirty="0" err="1"/>
              <a:t>lỗi</a:t>
            </a:r>
            <a:r>
              <a:rPr lang="en-US" dirty="0"/>
              <a:t> </a:t>
            </a:r>
            <a:r>
              <a:rPr lang="en-US" dirty="0" err="1"/>
              <a:t>hành</a:t>
            </a:r>
            <a:r>
              <a:rPr lang="en-US" dirty="0"/>
              <a:t> </a:t>
            </a:r>
            <a:r>
              <a:rPr lang="en-US" dirty="0" err="1"/>
              <a:t>chính</a:t>
            </a:r>
            <a:endParaRPr lang="en-US" dirty="0"/>
          </a:p>
          <a:p>
            <a:r>
              <a:rPr lang="en-US" dirty="0" err="1"/>
              <a:t>Nếu</a:t>
            </a:r>
            <a:r>
              <a:rPr lang="en-US" dirty="0"/>
              <a:t> </a:t>
            </a:r>
            <a:r>
              <a:rPr lang="en-US" dirty="0" err="1"/>
              <a:t>nghi</a:t>
            </a:r>
            <a:r>
              <a:rPr lang="en-US" dirty="0"/>
              <a:t> </a:t>
            </a:r>
            <a:r>
              <a:rPr lang="en-US" dirty="0" err="1"/>
              <a:t>ngờ</a:t>
            </a:r>
            <a:r>
              <a:rPr lang="en-US" dirty="0"/>
              <a:t> </a:t>
            </a:r>
            <a:r>
              <a:rPr lang="en-US" dirty="0" err="1"/>
              <a:t>nhiều</a:t>
            </a:r>
            <a:r>
              <a:rPr lang="en-US" dirty="0"/>
              <a:t> TTBI: </a:t>
            </a:r>
            <a:r>
              <a:rPr lang="en-US" dirty="0" err="1"/>
              <a:t>Kháng</a:t>
            </a:r>
            <a:r>
              <a:rPr lang="en-US" dirty="0"/>
              <a:t> </a:t>
            </a:r>
            <a:r>
              <a:rPr lang="en-US" dirty="0" err="1"/>
              <a:t>sinh</a:t>
            </a:r>
            <a:r>
              <a:rPr lang="en-US" dirty="0"/>
              <a:t> </a:t>
            </a:r>
            <a:r>
              <a:rPr lang="en-US" dirty="0" err="1"/>
              <a:t>phổ</a:t>
            </a:r>
            <a:r>
              <a:rPr lang="en-US" dirty="0"/>
              <a:t> </a:t>
            </a:r>
            <a:r>
              <a:rPr lang="en-US" dirty="0" err="1"/>
              <a:t>rộng</a:t>
            </a:r>
            <a:endParaRPr lang="en-US" dirty="0"/>
          </a:p>
          <a:p>
            <a:r>
              <a:rPr lang="en-US" dirty="0" err="1"/>
              <a:t>Báo</a:t>
            </a:r>
            <a:r>
              <a:rPr lang="en-US" dirty="0"/>
              <a:t> NHM, </a:t>
            </a:r>
            <a:r>
              <a:rPr lang="en-US" dirty="0" err="1"/>
              <a:t>khu</a:t>
            </a:r>
            <a:r>
              <a:rPr lang="en-US" dirty="0"/>
              <a:t> </a:t>
            </a:r>
            <a:r>
              <a:rPr lang="en-US" dirty="0" err="1"/>
              <a:t>cận</a:t>
            </a:r>
            <a:r>
              <a:rPr lang="en-US" dirty="0"/>
              <a:t> </a:t>
            </a:r>
            <a:r>
              <a:rPr lang="en-US" dirty="0" err="1"/>
              <a:t>lâm</a:t>
            </a:r>
            <a:r>
              <a:rPr lang="en-US" dirty="0"/>
              <a:t> </a:t>
            </a:r>
            <a:r>
              <a:rPr lang="en-US" dirty="0" err="1"/>
              <a:t>sàng</a:t>
            </a:r>
            <a:endParaRPr lang="en-US" dirty="0"/>
          </a:p>
          <a:p>
            <a:r>
              <a:rPr lang="en-US" dirty="0" err="1"/>
              <a:t>Niêm</a:t>
            </a:r>
            <a:r>
              <a:rPr lang="en-US" dirty="0"/>
              <a:t> </a:t>
            </a:r>
            <a:r>
              <a:rPr lang="en-US" dirty="0" err="1"/>
              <a:t>phong</a:t>
            </a:r>
            <a:r>
              <a:rPr lang="en-US" dirty="0"/>
              <a:t> </a:t>
            </a:r>
            <a:r>
              <a:rPr lang="en-US" dirty="0" err="1"/>
              <a:t>túi</a:t>
            </a:r>
            <a:r>
              <a:rPr lang="en-US" dirty="0"/>
              <a:t> </a:t>
            </a:r>
            <a:r>
              <a:rPr lang="en-US" dirty="0" err="1"/>
              <a:t>máu</a:t>
            </a:r>
            <a:r>
              <a:rPr lang="en-US" dirty="0"/>
              <a:t>, </a:t>
            </a:r>
            <a:r>
              <a:rPr lang="en-US" dirty="0" err="1"/>
              <a:t>gửi</a:t>
            </a:r>
            <a:r>
              <a:rPr lang="en-US" dirty="0"/>
              <a:t> </a:t>
            </a:r>
            <a:r>
              <a:rPr lang="en-US" dirty="0" err="1"/>
              <a:t>phòng</a:t>
            </a:r>
            <a:r>
              <a:rPr lang="en-US" dirty="0"/>
              <a:t> XN</a:t>
            </a:r>
          </a:p>
          <a:p>
            <a:r>
              <a:rPr lang="en-US" dirty="0" err="1"/>
              <a:t>Cách</a:t>
            </a:r>
            <a:r>
              <a:rPr lang="en-US" dirty="0"/>
              <a:t> </a:t>
            </a:r>
            <a:r>
              <a:rPr lang="en-US" dirty="0" err="1"/>
              <a:t>ly</a:t>
            </a:r>
            <a:r>
              <a:rPr lang="en-US" dirty="0"/>
              <a:t> </a:t>
            </a:r>
            <a:r>
              <a:rPr lang="en-US" dirty="0" err="1"/>
              <a:t>các</a:t>
            </a:r>
            <a:r>
              <a:rPr lang="en-US" dirty="0"/>
              <a:t> </a:t>
            </a:r>
            <a:r>
              <a:rPr lang="en-US" dirty="0" err="1"/>
              <a:t>sp</a:t>
            </a:r>
            <a:r>
              <a:rPr lang="en-US" dirty="0"/>
              <a:t> </a:t>
            </a:r>
            <a:r>
              <a:rPr lang="en-US" dirty="0" err="1"/>
              <a:t>máu</a:t>
            </a:r>
            <a:r>
              <a:rPr lang="en-US" dirty="0"/>
              <a:t> </a:t>
            </a:r>
            <a:r>
              <a:rPr lang="en-US" dirty="0" err="1"/>
              <a:t>từ</a:t>
            </a:r>
            <a:r>
              <a:rPr lang="en-US" dirty="0"/>
              <a:t> ng</a:t>
            </a:r>
            <a:r>
              <a:rPr lang="vi-VN" dirty="0"/>
              <a:t>ư</a:t>
            </a:r>
            <a:r>
              <a:rPr lang="en-US" dirty="0" err="1"/>
              <a:t>ời</a:t>
            </a:r>
            <a:r>
              <a:rPr lang="en-US" dirty="0"/>
              <a:t> </a:t>
            </a:r>
            <a:r>
              <a:rPr lang="en-US" dirty="0" err="1"/>
              <a:t>cho</a:t>
            </a:r>
            <a:r>
              <a:rPr lang="en-US" dirty="0"/>
              <a:t> </a:t>
            </a:r>
            <a:r>
              <a:rPr lang="en-US" dirty="0" err="1"/>
              <a:t>này</a:t>
            </a:r>
            <a:r>
              <a:rPr lang="en-US" dirty="0"/>
              <a:t> </a:t>
            </a:r>
            <a:r>
              <a:rPr lang="en-US" dirty="0" err="1"/>
              <a:t>để</a:t>
            </a:r>
            <a:r>
              <a:rPr lang="en-US" dirty="0"/>
              <a:t> </a:t>
            </a:r>
            <a:r>
              <a:rPr lang="en-US" dirty="0" err="1"/>
              <a:t>kiểm</a:t>
            </a:r>
            <a:r>
              <a:rPr lang="en-US" dirty="0"/>
              <a:t> </a:t>
            </a:r>
            <a:r>
              <a:rPr lang="en-US" dirty="0" err="1"/>
              <a:t>định</a:t>
            </a:r>
            <a:endParaRPr lang="en-US" dirty="0"/>
          </a:p>
        </p:txBody>
      </p:sp>
    </p:spTree>
    <p:extLst>
      <p:ext uri="{BB962C8B-B14F-4D97-AF65-F5344CB8AC3E}">
        <p14:creationId xmlns:p14="http://schemas.microsoft.com/office/powerpoint/2010/main" val="36376956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71" name="Picture 2">
            <a:extLst>
              <a:ext uri="{FF2B5EF4-FFF2-40B4-BE49-F238E27FC236}">
                <a16:creationId xmlns:a16="http://schemas.microsoft.com/office/drawing/2014/main" id="{B1981535-B5AA-4E0C-ACE5-925CC19B20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BF97D060-AA7E-4411-BA62-28BD1EBD55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5" name="Freeform: Shape 74">
            <a:extLst>
              <a:ext uri="{FF2B5EF4-FFF2-40B4-BE49-F238E27FC236}">
                <a16:creationId xmlns:a16="http://schemas.microsoft.com/office/drawing/2014/main" id="{DDDE267B-E820-4910-868D-BA40CFB936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9523"/>
            <a:ext cx="10058400" cy="6867522"/>
          </a:xfrm>
          <a:custGeom>
            <a:avLst/>
            <a:gdLst>
              <a:gd name="connsiteX0" fmla="*/ 1263465 w 10058400"/>
              <a:gd name="connsiteY0" fmla="*/ 0 h 6867522"/>
              <a:gd name="connsiteX1" fmla="*/ 8794935 w 10058400"/>
              <a:gd name="connsiteY1" fmla="*/ 0 h 6867522"/>
              <a:gd name="connsiteX2" fmla="*/ 8909975 w 10058400"/>
              <a:gd name="connsiteY2" fmla="*/ 132807 h 6867522"/>
              <a:gd name="connsiteX3" fmla="*/ 10058400 w 10058400"/>
              <a:gd name="connsiteY3" fmla="*/ 3331845 h 6867522"/>
              <a:gd name="connsiteX4" fmla="*/ 8751905 w 10058400"/>
              <a:gd name="connsiteY4" fmla="*/ 6713366 h 6867522"/>
              <a:gd name="connsiteX5" fmla="*/ 8604930 w 10058400"/>
              <a:gd name="connsiteY5" fmla="*/ 6867522 h 6867522"/>
              <a:gd name="connsiteX6" fmla="*/ 1453470 w 10058400"/>
              <a:gd name="connsiteY6" fmla="*/ 6867522 h 6867522"/>
              <a:gd name="connsiteX7" fmla="*/ 1306495 w 10058400"/>
              <a:gd name="connsiteY7" fmla="*/ 6713366 h 6867522"/>
              <a:gd name="connsiteX8" fmla="*/ 0 w 10058400"/>
              <a:gd name="connsiteY8" fmla="*/ 3331845 h 6867522"/>
              <a:gd name="connsiteX9" fmla="*/ 1148425 w 10058400"/>
              <a:gd name="connsiteY9" fmla="*/ 132807 h 686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58400" h="6867522">
                <a:moveTo>
                  <a:pt x="1263465" y="0"/>
                </a:moveTo>
                <a:lnTo>
                  <a:pt x="8794935" y="0"/>
                </a:lnTo>
                <a:lnTo>
                  <a:pt x="8909975" y="132807"/>
                </a:lnTo>
                <a:cubicBezTo>
                  <a:pt x="9627420" y="1002149"/>
                  <a:pt x="10058400" y="2116667"/>
                  <a:pt x="10058400" y="3331845"/>
                </a:cubicBezTo>
                <a:cubicBezTo>
                  <a:pt x="10058400" y="4633822"/>
                  <a:pt x="9563653" y="5820244"/>
                  <a:pt x="8751905" y="6713366"/>
                </a:cubicBezTo>
                <a:lnTo>
                  <a:pt x="8604930" y="6867522"/>
                </a:lnTo>
                <a:lnTo>
                  <a:pt x="1453470" y="6867522"/>
                </a:lnTo>
                <a:lnTo>
                  <a:pt x="1306495" y="6713366"/>
                </a:lnTo>
                <a:cubicBezTo>
                  <a:pt x="494747" y="5820244"/>
                  <a:pt x="0" y="4633822"/>
                  <a:pt x="0" y="3331845"/>
                </a:cubicBezTo>
                <a:cubicBezTo>
                  <a:pt x="0" y="2116667"/>
                  <a:pt x="430980" y="1002149"/>
                  <a:pt x="1148425" y="132807"/>
                </a:cubicBezTo>
                <a:close/>
              </a:path>
            </a:pathLst>
          </a:custGeom>
          <a:solidFill>
            <a:srgbClr val="FFFFFF"/>
          </a:solidFill>
          <a:ln>
            <a:noFill/>
          </a:ln>
          <a:scene3d>
            <a:camera prst="orthographicFront"/>
            <a:lightRig rig="threePt" dir="t">
              <a:rot lat="0" lon="0" rev="2700000"/>
            </a:lightRig>
          </a:scene3d>
          <a:sp3d contourW="6350">
            <a:bevelT h="38100"/>
            <a:contourClr>
              <a:srgbClr val="C0C0C0"/>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7" name="Picture 76">
            <a:extLst>
              <a:ext uri="{FF2B5EF4-FFF2-40B4-BE49-F238E27FC236}">
                <a16:creationId xmlns:a16="http://schemas.microsoft.com/office/drawing/2014/main" id="{FF3E25D7-C2F8-445D-AA42-C1163028DA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074" name="Picture 2" descr="Káº¿t quáº£ hÃ¬nh áº£nh cho Mechanism of febrile non-hemolytic transfusion reaction">
            <a:extLst>
              <a:ext uri="{FF2B5EF4-FFF2-40B4-BE49-F238E27FC236}">
                <a16:creationId xmlns:a16="http://schemas.microsoft.com/office/drawing/2014/main" id="{94612B34-3E84-4617-BD4C-046704626085}"/>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2155491" y="320842"/>
            <a:ext cx="7881018" cy="5910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14711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F94F4-6372-4C77-81AD-197629EA5DF8}"/>
              </a:ext>
            </a:extLst>
          </p:cNvPr>
          <p:cNvSpPr>
            <a:spLocks noGrp="1"/>
          </p:cNvSpPr>
          <p:nvPr>
            <p:ph type="title"/>
          </p:nvPr>
        </p:nvSpPr>
        <p:spPr/>
        <p:txBody>
          <a:bodyPr/>
          <a:lstStyle/>
          <a:p>
            <a:r>
              <a:rPr lang="en-US" dirty="0"/>
              <a:t>FEBRILE NONHEMOLYTIC REACTIONS ( FNHTR</a:t>
            </a:r>
            <a:r>
              <a:rPr lang="en-US" b="0" dirty="0"/>
              <a:t> )</a:t>
            </a:r>
            <a:endParaRPr lang="en-US" dirty="0"/>
          </a:p>
        </p:txBody>
      </p:sp>
      <p:sp>
        <p:nvSpPr>
          <p:cNvPr id="3" name="Content Placeholder 2">
            <a:extLst>
              <a:ext uri="{FF2B5EF4-FFF2-40B4-BE49-F238E27FC236}">
                <a16:creationId xmlns:a16="http://schemas.microsoft.com/office/drawing/2014/main" id="{82F113AC-9A78-459D-BC76-915EA5461B5E}"/>
              </a:ext>
            </a:extLst>
          </p:cNvPr>
          <p:cNvSpPr>
            <a:spLocks noGrp="1"/>
          </p:cNvSpPr>
          <p:nvPr>
            <p:ph idx="1"/>
          </p:nvPr>
        </p:nvSpPr>
        <p:spPr/>
        <p:txBody>
          <a:bodyPr/>
          <a:lstStyle/>
          <a:p>
            <a:r>
              <a:rPr lang="en-US" dirty="0" err="1"/>
              <a:t>Phổ</a:t>
            </a:r>
            <a:r>
              <a:rPr lang="en-US" dirty="0"/>
              <a:t> </a:t>
            </a:r>
            <a:r>
              <a:rPr lang="en-US" dirty="0" err="1"/>
              <a:t>biến</a:t>
            </a:r>
            <a:r>
              <a:rPr lang="en-US" dirty="0"/>
              <a:t> </a:t>
            </a:r>
            <a:r>
              <a:rPr lang="en-US" dirty="0" err="1"/>
              <a:t>nhất</a:t>
            </a:r>
            <a:r>
              <a:rPr lang="en-US" dirty="0"/>
              <a:t>: 0.1-1 %</a:t>
            </a:r>
          </a:p>
          <a:p>
            <a:pPr lvl="1"/>
            <a:r>
              <a:rPr lang="en-US" dirty="0" err="1"/>
              <a:t>Trẻ</a:t>
            </a:r>
            <a:r>
              <a:rPr lang="en-US" dirty="0"/>
              <a:t> </a:t>
            </a:r>
            <a:r>
              <a:rPr lang="en-US" dirty="0" err="1"/>
              <a:t>em</a:t>
            </a:r>
            <a:r>
              <a:rPr lang="en-US" dirty="0"/>
              <a:t> &gt; ng</a:t>
            </a:r>
            <a:r>
              <a:rPr lang="vi-VN" dirty="0"/>
              <a:t>ư</a:t>
            </a:r>
            <a:r>
              <a:rPr lang="en-US" dirty="0" err="1"/>
              <a:t>ời</a:t>
            </a:r>
            <a:r>
              <a:rPr lang="en-US" dirty="0"/>
              <a:t> </a:t>
            </a:r>
            <a:r>
              <a:rPr lang="en-US" dirty="0" err="1"/>
              <a:t>lớn</a:t>
            </a:r>
            <a:r>
              <a:rPr lang="en-US" dirty="0"/>
              <a:t> (0.2&gt;0.05) (1)</a:t>
            </a:r>
          </a:p>
          <a:p>
            <a:pPr lvl="1"/>
            <a:r>
              <a:rPr lang="en-US" dirty="0" err="1"/>
              <a:t>Tất</a:t>
            </a:r>
            <a:r>
              <a:rPr lang="en-US" dirty="0"/>
              <a:t> </a:t>
            </a:r>
            <a:r>
              <a:rPr lang="en-US" dirty="0" err="1"/>
              <a:t>cả</a:t>
            </a:r>
            <a:r>
              <a:rPr lang="en-US" dirty="0"/>
              <a:t> </a:t>
            </a:r>
            <a:r>
              <a:rPr lang="en-US" dirty="0" err="1"/>
              <a:t>các</a:t>
            </a:r>
            <a:r>
              <a:rPr lang="en-US" dirty="0"/>
              <a:t> </a:t>
            </a:r>
            <a:r>
              <a:rPr lang="en-US" dirty="0" err="1"/>
              <a:t>chế</a:t>
            </a:r>
            <a:r>
              <a:rPr lang="en-US" dirty="0"/>
              <a:t> </a:t>
            </a:r>
            <a:r>
              <a:rPr lang="en-US" dirty="0" err="1"/>
              <a:t>phẩm</a:t>
            </a:r>
            <a:r>
              <a:rPr lang="en-US" dirty="0"/>
              <a:t> </a:t>
            </a:r>
            <a:r>
              <a:rPr lang="en-US" dirty="0" err="1"/>
              <a:t>máu</a:t>
            </a:r>
            <a:r>
              <a:rPr lang="en-US" dirty="0"/>
              <a:t>, </a:t>
            </a:r>
            <a:r>
              <a:rPr lang="en-US" dirty="0" err="1"/>
              <a:t>huyết</a:t>
            </a:r>
            <a:r>
              <a:rPr lang="en-US" dirty="0"/>
              <a:t> t</a:t>
            </a:r>
            <a:r>
              <a:rPr lang="vi-VN" dirty="0"/>
              <a:t>ư</a:t>
            </a:r>
            <a:r>
              <a:rPr lang="en-US" dirty="0" err="1"/>
              <a:t>ơng</a:t>
            </a:r>
            <a:r>
              <a:rPr lang="en-US" dirty="0"/>
              <a:t> </a:t>
            </a:r>
            <a:r>
              <a:rPr lang="en-US" dirty="0" err="1"/>
              <a:t>hiếm</a:t>
            </a:r>
            <a:r>
              <a:rPr lang="en-US" dirty="0"/>
              <a:t> h</a:t>
            </a:r>
            <a:r>
              <a:rPr lang="vi-VN" dirty="0"/>
              <a:t>ơ</a:t>
            </a:r>
            <a:r>
              <a:rPr lang="en-US" dirty="0"/>
              <a:t>n. Th</a:t>
            </a:r>
            <a:r>
              <a:rPr lang="vi-VN" dirty="0"/>
              <a:t>ư</a:t>
            </a:r>
            <a:r>
              <a:rPr lang="en-US" dirty="0" err="1"/>
              <a:t>ờng</a:t>
            </a:r>
            <a:r>
              <a:rPr lang="en-US" dirty="0"/>
              <a:t> </a:t>
            </a:r>
            <a:r>
              <a:rPr lang="en-US" dirty="0" err="1"/>
              <a:t>gặp</a:t>
            </a:r>
            <a:r>
              <a:rPr lang="en-US" dirty="0"/>
              <a:t> </a:t>
            </a:r>
            <a:r>
              <a:rPr lang="en-US" dirty="0" err="1"/>
              <a:t>tiểu</a:t>
            </a:r>
            <a:r>
              <a:rPr lang="en-US" dirty="0"/>
              <a:t> </a:t>
            </a:r>
            <a:r>
              <a:rPr lang="en-US" dirty="0" err="1"/>
              <a:t>cầu</a:t>
            </a:r>
            <a:r>
              <a:rPr lang="en-US" dirty="0"/>
              <a:t> </a:t>
            </a:r>
            <a:r>
              <a:rPr lang="en-US" dirty="0" err="1"/>
              <a:t>điều</a:t>
            </a:r>
            <a:r>
              <a:rPr lang="en-US" dirty="0"/>
              <a:t> </a:t>
            </a:r>
            <a:r>
              <a:rPr lang="en-US" dirty="0" err="1"/>
              <a:t>chế</a:t>
            </a:r>
            <a:r>
              <a:rPr lang="en-US" dirty="0"/>
              <a:t> </a:t>
            </a:r>
            <a:r>
              <a:rPr lang="en-US" dirty="0" err="1"/>
              <a:t>từ</a:t>
            </a:r>
            <a:r>
              <a:rPr lang="en-US" dirty="0"/>
              <a:t> </a:t>
            </a:r>
            <a:r>
              <a:rPr lang="en-US" dirty="0" err="1"/>
              <a:t>huyết</a:t>
            </a:r>
            <a:r>
              <a:rPr lang="en-US" dirty="0"/>
              <a:t> t</a:t>
            </a:r>
            <a:r>
              <a:rPr lang="vi-VN" dirty="0"/>
              <a:t>ư</a:t>
            </a:r>
            <a:r>
              <a:rPr lang="en-US" dirty="0" err="1"/>
              <a:t>ơng</a:t>
            </a:r>
            <a:r>
              <a:rPr lang="en-US" dirty="0"/>
              <a:t> </a:t>
            </a:r>
            <a:r>
              <a:rPr lang="en-US" dirty="0" err="1"/>
              <a:t>giàu</a:t>
            </a:r>
            <a:r>
              <a:rPr lang="en-US" dirty="0"/>
              <a:t> </a:t>
            </a:r>
            <a:r>
              <a:rPr lang="en-US" dirty="0" err="1"/>
              <a:t>tiểu</a:t>
            </a:r>
            <a:r>
              <a:rPr lang="en-US" dirty="0"/>
              <a:t> </a:t>
            </a:r>
            <a:r>
              <a:rPr lang="en-US" dirty="0" err="1"/>
              <a:t>cầu</a:t>
            </a:r>
            <a:r>
              <a:rPr lang="en-US" dirty="0"/>
              <a:t> (</a:t>
            </a:r>
            <a:r>
              <a:rPr lang="en-US" dirty="0" err="1"/>
              <a:t>có</a:t>
            </a:r>
            <a:r>
              <a:rPr lang="en-US" dirty="0"/>
              <a:t> </a:t>
            </a:r>
            <a:r>
              <a:rPr lang="en-US" dirty="0" err="1"/>
              <a:t>nhiều</a:t>
            </a:r>
            <a:r>
              <a:rPr lang="en-US" dirty="0"/>
              <a:t> </a:t>
            </a:r>
            <a:r>
              <a:rPr lang="en-US" dirty="0" err="1"/>
              <a:t>bạch</a:t>
            </a:r>
            <a:r>
              <a:rPr lang="en-US" dirty="0"/>
              <a:t> </a:t>
            </a:r>
            <a:r>
              <a:rPr lang="en-US" dirty="0" err="1"/>
              <a:t>cầu</a:t>
            </a:r>
            <a:r>
              <a:rPr lang="en-US" dirty="0"/>
              <a:t>)</a:t>
            </a:r>
          </a:p>
          <a:p>
            <a:pPr lvl="1"/>
            <a:r>
              <a:rPr lang="en-US" dirty="0" err="1"/>
              <a:t>Ít</a:t>
            </a:r>
            <a:r>
              <a:rPr lang="en-US" dirty="0"/>
              <a:t> </a:t>
            </a:r>
            <a:r>
              <a:rPr lang="en-US" dirty="0" err="1"/>
              <a:t>khả</a:t>
            </a:r>
            <a:r>
              <a:rPr lang="en-US" dirty="0"/>
              <a:t> </a:t>
            </a:r>
            <a:r>
              <a:rPr lang="en-US" dirty="0" err="1"/>
              <a:t>năng</a:t>
            </a:r>
            <a:r>
              <a:rPr lang="en-US" dirty="0"/>
              <a:t> ở </a:t>
            </a:r>
            <a:r>
              <a:rPr lang="en-US" dirty="0" err="1"/>
              <a:t>chế</a:t>
            </a:r>
            <a:r>
              <a:rPr lang="en-US" dirty="0"/>
              <a:t> </a:t>
            </a:r>
            <a:r>
              <a:rPr lang="en-US" dirty="0" err="1"/>
              <a:t>phẩm</a:t>
            </a:r>
            <a:r>
              <a:rPr lang="en-US" dirty="0"/>
              <a:t> </a:t>
            </a:r>
            <a:r>
              <a:rPr lang="en-US" dirty="0" err="1"/>
              <a:t>máu</a:t>
            </a:r>
            <a:r>
              <a:rPr lang="en-US" dirty="0"/>
              <a:t> </a:t>
            </a:r>
            <a:r>
              <a:rPr lang="en-US" dirty="0" err="1"/>
              <a:t>giảm</a:t>
            </a:r>
            <a:r>
              <a:rPr lang="en-US" dirty="0"/>
              <a:t> </a:t>
            </a:r>
            <a:r>
              <a:rPr lang="en-US" dirty="0" err="1"/>
              <a:t>bạch</a:t>
            </a:r>
            <a:r>
              <a:rPr lang="en-US" dirty="0"/>
              <a:t> </a:t>
            </a:r>
            <a:r>
              <a:rPr lang="en-US" dirty="0" err="1"/>
              <a:t>cầu</a:t>
            </a:r>
            <a:r>
              <a:rPr lang="en-US" dirty="0"/>
              <a:t> tr</a:t>
            </a:r>
            <a:r>
              <a:rPr lang="vi-VN" dirty="0"/>
              <a:t>ư</a:t>
            </a:r>
            <a:r>
              <a:rPr lang="en-US" dirty="0" err="1"/>
              <a:t>ớc</a:t>
            </a:r>
            <a:r>
              <a:rPr lang="en-US" dirty="0"/>
              <a:t> l</a:t>
            </a:r>
            <a:r>
              <a:rPr lang="vi-VN" dirty="0"/>
              <a:t>ư</a:t>
            </a:r>
            <a:r>
              <a:rPr lang="en-US" dirty="0"/>
              <a:t>u </a:t>
            </a:r>
            <a:r>
              <a:rPr lang="en-US" dirty="0" err="1"/>
              <a:t>trữ</a:t>
            </a:r>
            <a:endParaRPr lang="en-US" dirty="0"/>
          </a:p>
          <a:p>
            <a:pPr lvl="1"/>
            <a:endParaRPr lang="en-US" dirty="0"/>
          </a:p>
        </p:txBody>
      </p:sp>
    </p:spTree>
    <p:extLst>
      <p:ext uri="{BB962C8B-B14F-4D97-AF65-F5344CB8AC3E}">
        <p14:creationId xmlns:p14="http://schemas.microsoft.com/office/powerpoint/2010/main" val="25306871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4509B-2A73-4CAD-85BD-A4B8CC72449C}"/>
              </a:ext>
            </a:extLst>
          </p:cNvPr>
          <p:cNvSpPr>
            <a:spLocks noGrp="1"/>
          </p:cNvSpPr>
          <p:nvPr>
            <p:ph type="title"/>
          </p:nvPr>
        </p:nvSpPr>
        <p:spPr/>
        <p:txBody>
          <a:bodyPr/>
          <a:lstStyle/>
          <a:p>
            <a:r>
              <a:rPr lang="en-US" dirty="0" err="1"/>
              <a:t>Định</a:t>
            </a:r>
            <a:r>
              <a:rPr lang="en-US" dirty="0"/>
              <a:t> </a:t>
            </a:r>
            <a:r>
              <a:rPr lang="en-US" dirty="0" err="1"/>
              <a:t>nghĩa</a:t>
            </a:r>
            <a:br>
              <a:rPr lang="en-US" dirty="0"/>
            </a:br>
            <a:endParaRPr lang="en-US" dirty="0"/>
          </a:p>
        </p:txBody>
      </p:sp>
      <p:sp>
        <p:nvSpPr>
          <p:cNvPr id="3" name="Content Placeholder 2">
            <a:extLst>
              <a:ext uri="{FF2B5EF4-FFF2-40B4-BE49-F238E27FC236}">
                <a16:creationId xmlns:a16="http://schemas.microsoft.com/office/drawing/2014/main" id="{D84C6236-FBE3-47AB-8314-2768CE6094AF}"/>
              </a:ext>
            </a:extLst>
          </p:cNvPr>
          <p:cNvSpPr>
            <a:spLocks noGrp="1"/>
          </p:cNvSpPr>
          <p:nvPr>
            <p:ph idx="1"/>
          </p:nvPr>
        </p:nvSpPr>
        <p:spPr/>
        <p:txBody>
          <a:bodyPr>
            <a:normAutofit fontScale="92500"/>
          </a:bodyPr>
          <a:lstStyle/>
          <a:p>
            <a:r>
              <a:rPr lang="en-US" dirty="0" err="1"/>
              <a:t>Tăng</a:t>
            </a:r>
            <a:r>
              <a:rPr lang="en-US" dirty="0"/>
              <a:t> </a:t>
            </a:r>
            <a:r>
              <a:rPr lang="en-US" dirty="0" err="1"/>
              <a:t>nhiệt</a:t>
            </a:r>
            <a:r>
              <a:rPr lang="en-US" dirty="0"/>
              <a:t> </a:t>
            </a:r>
            <a:r>
              <a:rPr lang="en-US" dirty="0" err="1"/>
              <a:t>độ</a:t>
            </a:r>
            <a:r>
              <a:rPr lang="en-US" dirty="0"/>
              <a:t> c</a:t>
            </a:r>
            <a:r>
              <a:rPr lang="vi-VN" dirty="0"/>
              <a:t>ơ</a:t>
            </a:r>
            <a:r>
              <a:rPr lang="en-US" dirty="0"/>
              <a:t> </a:t>
            </a:r>
            <a:r>
              <a:rPr lang="en-US" dirty="0" err="1"/>
              <a:t>thể</a:t>
            </a:r>
            <a:r>
              <a:rPr lang="en-US" dirty="0"/>
              <a:t> ≥ 1 </a:t>
            </a:r>
            <a:r>
              <a:rPr lang="en-US" dirty="0" err="1"/>
              <a:t>độ</a:t>
            </a:r>
            <a:r>
              <a:rPr lang="en-US" dirty="0"/>
              <a:t> C </a:t>
            </a:r>
            <a:r>
              <a:rPr lang="en-US" dirty="0" err="1"/>
              <a:t>có</a:t>
            </a:r>
            <a:r>
              <a:rPr lang="en-US" dirty="0"/>
              <a:t> </a:t>
            </a:r>
            <a:r>
              <a:rPr lang="en-US" dirty="0" err="1"/>
              <a:t>hoặc</a:t>
            </a:r>
            <a:r>
              <a:rPr lang="en-US" dirty="0"/>
              <a:t> </a:t>
            </a:r>
            <a:r>
              <a:rPr lang="en-US" dirty="0" err="1"/>
              <a:t>không</a:t>
            </a:r>
            <a:r>
              <a:rPr lang="en-US" dirty="0"/>
              <a:t> </a:t>
            </a:r>
            <a:r>
              <a:rPr lang="en-US" dirty="0" err="1"/>
              <a:t>cảm</a:t>
            </a:r>
            <a:r>
              <a:rPr lang="en-US" dirty="0"/>
              <a:t> </a:t>
            </a:r>
            <a:r>
              <a:rPr lang="en-US" dirty="0" err="1"/>
              <a:t>giác</a:t>
            </a:r>
            <a:r>
              <a:rPr lang="en-US" dirty="0"/>
              <a:t> run, </a:t>
            </a:r>
            <a:r>
              <a:rPr lang="en-US" dirty="0" err="1"/>
              <a:t>lạnh</a:t>
            </a:r>
            <a:r>
              <a:rPr lang="en-US" dirty="0"/>
              <a:t> </a:t>
            </a:r>
            <a:r>
              <a:rPr lang="en-US" dirty="0" err="1"/>
              <a:t>khó</a:t>
            </a:r>
            <a:r>
              <a:rPr lang="en-US" dirty="0"/>
              <a:t> </a:t>
            </a:r>
            <a:r>
              <a:rPr lang="en-US" dirty="0" err="1"/>
              <a:t>chịu</a:t>
            </a:r>
            <a:endParaRPr lang="en-US" dirty="0"/>
          </a:p>
          <a:p>
            <a:r>
              <a:rPr lang="en-US" dirty="0" err="1"/>
              <a:t>Xảy</a:t>
            </a:r>
            <a:r>
              <a:rPr lang="en-US" dirty="0"/>
              <a:t> ra </a:t>
            </a:r>
            <a:r>
              <a:rPr lang="en-US" dirty="0" err="1"/>
              <a:t>trong</a:t>
            </a:r>
            <a:r>
              <a:rPr lang="en-US" dirty="0"/>
              <a:t> </a:t>
            </a:r>
            <a:r>
              <a:rPr lang="en-US" dirty="0" err="1"/>
              <a:t>quá</a:t>
            </a:r>
            <a:r>
              <a:rPr lang="en-US" dirty="0"/>
              <a:t> </a:t>
            </a:r>
            <a:r>
              <a:rPr lang="en-US" dirty="0" err="1"/>
              <a:t>trình</a:t>
            </a:r>
            <a:r>
              <a:rPr lang="en-US" dirty="0"/>
              <a:t> </a:t>
            </a:r>
            <a:r>
              <a:rPr lang="en-US" dirty="0" err="1"/>
              <a:t>hoặc</a:t>
            </a:r>
            <a:r>
              <a:rPr lang="en-US" dirty="0"/>
              <a:t> </a:t>
            </a:r>
            <a:r>
              <a:rPr lang="en-US" dirty="0" err="1"/>
              <a:t>trong</a:t>
            </a:r>
            <a:r>
              <a:rPr lang="en-US" dirty="0"/>
              <a:t> </a:t>
            </a:r>
            <a:r>
              <a:rPr lang="en-US" dirty="0" err="1"/>
              <a:t>vài</a:t>
            </a:r>
            <a:r>
              <a:rPr lang="en-US" dirty="0"/>
              <a:t> </a:t>
            </a:r>
            <a:r>
              <a:rPr lang="en-US" dirty="0" err="1"/>
              <a:t>giờ</a:t>
            </a:r>
            <a:r>
              <a:rPr lang="en-US" dirty="0"/>
              <a:t> </a:t>
            </a:r>
            <a:r>
              <a:rPr lang="en-US" dirty="0" err="1"/>
              <a:t>truyền</a:t>
            </a:r>
            <a:r>
              <a:rPr lang="en-US" dirty="0"/>
              <a:t> </a:t>
            </a:r>
            <a:r>
              <a:rPr lang="en-US" dirty="0" err="1"/>
              <a:t>máu</a:t>
            </a:r>
            <a:endParaRPr lang="en-US" dirty="0"/>
          </a:p>
          <a:p>
            <a:r>
              <a:rPr lang="en-US" dirty="0" err="1"/>
              <a:t>Không</a:t>
            </a:r>
            <a:r>
              <a:rPr lang="en-US" dirty="0"/>
              <a:t> </a:t>
            </a:r>
            <a:r>
              <a:rPr lang="en-US" dirty="0" err="1"/>
              <a:t>liên</a:t>
            </a:r>
            <a:r>
              <a:rPr lang="en-US" dirty="0"/>
              <a:t> </a:t>
            </a:r>
            <a:r>
              <a:rPr lang="en-US" dirty="0" err="1"/>
              <a:t>quan</a:t>
            </a:r>
            <a:r>
              <a:rPr lang="en-US" dirty="0"/>
              <a:t> </a:t>
            </a:r>
            <a:r>
              <a:rPr lang="en-US" dirty="0" err="1"/>
              <a:t>tới</a:t>
            </a:r>
            <a:r>
              <a:rPr lang="en-US" dirty="0"/>
              <a:t> </a:t>
            </a:r>
            <a:r>
              <a:rPr lang="en-US" dirty="0" err="1"/>
              <a:t>tán</a:t>
            </a:r>
            <a:r>
              <a:rPr lang="en-US" dirty="0"/>
              <a:t> </a:t>
            </a:r>
            <a:r>
              <a:rPr lang="en-US" dirty="0" err="1"/>
              <a:t>huyết</a:t>
            </a:r>
            <a:r>
              <a:rPr lang="en-US" dirty="0"/>
              <a:t>, sepsis, </a:t>
            </a:r>
            <a:r>
              <a:rPr lang="en-US" dirty="0" err="1"/>
              <a:t>hoặc</a:t>
            </a:r>
            <a:r>
              <a:rPr lang="en-US" dirty="0"/>
              <a:t> </a:t>
            </a:r>
            <a:r>
              <a:rPr lang="en-US" dirty="0" err="1"/>
              <a:t>những</a:t>
            </a:r>
            <a:r>
              <a:rPr lang="en-US" dirty="0"/>
              <a:t> </a:t>
            </a:r>
            <a:r>
              <a:rPr lang="en-US" dirty="0" err="1"/>
              <a:t>nguyên</a:t>
            </a:r>
            <a:r>
              <a:rPr lang="en-US" dirty="0"/>
              <a:t> </a:t>
            </a:r>
            <a:r>
              <a:rPr lang="en-US" dirty="0" err="1"/>
              <a:t>nhân</a:t>
            </a:r>
            <a:r>
              <a:rPr lang="en-US" dirty="0"/>
              <a:t> </a:t>
            </a:r>
            <a:r>
              <a:rPr lang="en-US" dirty="0" err="1"/>
              <a:t>khác</a:t>
            </a:r>
            <a:r>
              <a:rPr lang="en-US" dirty="0"/>
              <a:t> </a:t>
            </a:r>
            <a:r>
              <a:rPr lang="en-US" dirty="0" err="1"/>
              <a:t>gây</a:t>
            </a:r>
            <a:r>
              <a:rPr lang="en-US" dirty="0"/>
              <a:t> </a:t>
            </a:r>
            <a:r>
              <a:rPr lang="en-US" dirty="0" err="1"/>
              <a:t>sốt</a:t>
            </a:r>
            <a:r>
              <a:rPr lang="en-US" dirty="0"/>
              <a:t>.</a:t>
            </a:r>
          </a:p>
          <a:p>
            <a:r>
              <a:rPr lang="en-US" dirty="0"/>
              <a:t>Th</a:t>
            </a:r>
            <a:r>
              <a:rPr lang="vi-VN" dirty="0"/>
              <a:t>ư</a:t>
            </a:r>
            <a:r>
              <a:rPr lang="en-US" dirty="0" err="1"/>
              <a:t>ờng</a:t>
            </a:r>
            <a:r>
              <a:rPr lang="en-US" dirty="0"/>
              <a:t> </a:t>
            </a:r>
            <a:r>
              <a:rPr lang="en-US" dirty="0" err="1"/>
              <a:t>kéo</a:t>
            </a:r>
            <a:r>
              <a:rPr lang="en-US" dirty="0"/>
              <a:t> </a:t>
            </a:r>
            <a:r>
              <a:rPr lang="en-US" dirty="0" err="1"/>
              <a:t>dài</a:t>
            </a:r>
            <a:r>
              <a:rPr lang="en-US" dirty="0"/>
              <a:t> </a:t>
            </a:r>
            <a:r>
              <a:rPr lang="en-US" dirty="0" err="1"/>
              <a:t>không</a:t>
            </a:r>
            <a:r>
              <a:rPr lang="en-US" dirty="0"/>
              <a:t> </a:t>
            </a:r>
            <a:r>
              <a:rPr lang="en-US" dirty="0" err="1"/>
              <a:t>quá</a:t>
            </a:r>
            <a:r>
              <a:rPr lang="en-US" dirty="0"/>
              <a:t> 8-12h </a:t>
            </a:r>
            <a:r>
              <a:rPr lang="en-US" dirty="0" err="1"/>
              <a:t>sau</a:t>
            </a:r>
            <a:r>
              <a:rPr lang="en-US" dirty="0"/>
              <a:t> </a:t>
            </a:r>
            <a:r>
              <a:rPr lang="en-US" dirty="0" err="1"/>
              <a:t>bắt</a:t>
            </a:r>
            <a:r>
              <a:rPr lang="en-US" dirty="0"/>
              <a:t> </a:t>
            </a:r>
            <a:r>
              <a:rPr lang="en-US" dirty="0" err="1"/>
              <a:t>đầu</a:t>
            </a:r>
            <a:r>
              <a:rPr lang="en-US" dirty="0"/>
              <a:t> </a:t>
            </a:r>
            <a:r>
              <a:rPr lang="en-US" dirty="0" err="1"/>
              <a:t>truyền</a:t>
            </a:r>
            <a:r>
              <a:rPr lang="en-US" dirty="0"/>
              <a:t> </a:t>
            </a:r>
            <a:r>
              <a:rPr lang="en-US" dirty="0" err="1"/>
              <a:t>máu</a:t>
            </a:r>
            <a:endParaRPr lang="en-US" dirty="0"/>
          </a:p>
          <a:p>
            <a:r>
              <a:rPr lang="en-US" dirty="0" err="1"/>
              <a:t>Tự</a:t>
            </a:r>
            <a:r>
              <a:rPr lang="en-US" dirty="0"/>
              <a:t> </a:t>
            </a:r>
            <a:r>
              <a:rPr lang="en-US" dirty="0" err="1"/>
              <a:t>giới</a:t>
            </a:r>
            <a:r>
              <a:rPr lang="en-US" dirty="0"/>
              <a:t> </a:t>
            </a:r>
            <a:r>
              <a:rPr lang="en-US" dirty="0" err="1"/>
              <a:t>hạn</a:t>
            </a:r>
            <a:r>
              <a:rPr lang="en-US" dirty="0"/>
              <a:t> </a:t>
            </a:r>
            <a:r>
              <a:rPr lang="en-US" dirty="0" err="1"/>
              <a:t>và</a:t>
            </a:r>
            <a:r>
              <a:rPr lang="en-US" dirty="0"/>
              <a:t> </a:t>
            </a:r>
            <a:r>
              <a:rPr lang="en-US" dirty="0" err="1"/>
              <a:t>không</a:t>
            </a:r>
            <a:r>
              <a:rPr lang="en-US" dirty="0"/>
              <a:t> </a:t>
            </a:r>
            <a:r>
              <a:rPr lang="en-US" dirty="0" err="1"/>
              <a:t>để</a:t>
            </a:r>
            <a:r>
              <a:rPr lang="en-US" dirty="0"/>
              <a:t> </a:t>
            </a:r>
            <a:r>
              <a:rPr lang="en-US" dirty="0" err="1"/>
              <a:t>lại</a:t>
            </a:r>
            <a:r>
              <a:rPr lang="en-US" dirty="0"/>
              <a:t> di </a:t>
            </a:r>
            <a:r>
              <a:rPr lang="en-US" dirty="0" err="1"/>
              <a:t>chứng</a:t>
            </a:r>
            <a:r>
              <a:rPr lang="en-US" dirty="0"/>
              <a:t>. </a:t>
            </a:r>
          </a:p>
        </p:txBody>
      </p:sp>
    </p:spTree>
    <p:extLst>
      <p:ext uri="{BB962C8B-B14F-4D97-AF65-F5344CB8AC3E}">
        <p14:creationId xmlns:p14="http://schemas.microsoft.com/office/powerpoint/2010/main" val="22236802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F8B2C-0881-4EF8-8066-766325E3FA76}"/>
              </a:ext>
            </a:extLst>
          </p:cNvPr>
          <p:cNvSpPr>
            <a:spLocks noGrp="1"/>
          </p:cNvSpPr>
          <p:nvPr>
            <p:ph type="title"/>
          </p:nvPr>
        </p:nvSpPr>
        <p:spPr/>
        <p:txBody>
          <a:bodyPr/>
          <a:lstStyle/>
          <a:p>
            <a:r>
              <a:rPr lang="en-US"/>
              <a:t>Định nghĩa</a:t>
            </a:r>
            <a:endParaRPr lang="en-US" dirty="0"/>
          </a:p>
        </p:txBody>
      </p:sp>
      <p:sp>
        <p:nvSpPr>
          <p:cNvPr id="3" name="Content Placeholder 2">
            <a:extLst>
              <a:ext uri="{FF2B5EF4-FFF2-40B4-BE49-F238E27FC236}">
                <a16:creationId xmlns:a16="http://schemas.microsoft.com/office/drawing/2014/main" id="{CE216D7F-601C-4313-B5FD-C075C87E81E4}"/>
              </a:ext>
            </a:extLst>
          </p:cNvPr>
          <p:cNvSpPr>
            <a:spLocks noGrp="1"/>
          </p:cNvSpPr>
          <p:nvPr>
            <p:ph idx="1"/>
          </p:nvPr>
        </p:nvSpPr>
        <p:spPr/>
        <p:txBody>
          <a:bodyPr/>
          <a:lstStyle/>
          <a:p>
            <a:r>
              <a:rPr lang="en-US" dirty="0" err="1"/>
              <a:t>Lạnh</a:t>
            </a:r>
            <a:r>
              <a:rPr lang="en-US" dirty="0"/>
              <a:t> </a:t>
            </a:r>
            <a:r>
              <a:rPr lang="en-US" dirty="0" err="1"/>
              <a:t>có</a:t>
            </a:r>
            <a:r>
              <a:rPr lang="en-US" dirty="0"/>
              <a:t> </a:t>
            </a:r>
            <a:r>
              <a:rPr lang="en-US" dirty="0" err="1"/>
              <a:t>hoặc</a:t>
            </a:r>
            <a:r>
              <a:rPr lang="en-US" dirty="0"/>
              <a:t> </a:t>
            </a:r>
            <a:r>
              <a:rPr lang="en-US" dirty="0" err="1"/>
              <a:t>không</a:t>
            </a:r>
            <a:r>
              <a:rPr lang="en-US" dirty="0"/>
              <a:t> </a:t>
            </a:r>
            <a:r>
              <a:rPr lang="en-US" dirty="0" err="1"/>
              <a:t>kèm</a:t>
            </a:r>
            <a:r>
              <a:rPr lang="en-US" dirty="0"/>
              <a:t> </a:t>
            </a:r>
            <a:r>
              <a:rPr lang="en-US" dirty="0" err="1"/>
              <a:t>tăng</a:t>
            </a:r>
            <a:r>
              <a:rPr lang="en-US" dirty="0"/>
              <a:t> </a:t>
            </a:r>
            <a:r>
              <a:rPr lang="en-US" dirty="0" err="1"/>
              <a:t>nhiệt</a:t>
            </a:r>
            <a:r>
              <a:rPr lang="en-US" dirty="0"/>
              <a:t> </a:t>
            </a:r>
            <a:r>
              <a:rPr lang="en-US" dirty="0" err="1"/>
              <a:t>độ</a:t>
            </a:r>
            <a:r>
              <a:rPr lang="en-US" dirty="0"/>
              <a:t> </a:t>
            </a:r>
            <a:r>
              <a:rPr lang="en-US" dirty="0" err="1"/>
              <a:t>mà</a:t>
            </a:r>
            <a:r>
              <a:rPr lang="en-US" dirty="0"/>
              <a:t> </a:t>
            </a:r>
            <a:r>
              <a:rPr lang="en-US" dirty="0" err="1"/>
              <a:t>không</a:t>
            </a:r>
            <a:r>
              <a:rPr lang="en-US" dirty="0"/>
              <a:t> </a:t>
            </a:r>
            <a:r>
              <a:rPr lang="en-US" dirty="0" err="1"/>
              <a:t>có</a:t>
            </a:r>
            <a:r>
              <a:rPr lang="en-US" dirty="0"/>
              <a:t> NN </a:t>
            </a:r>
            <a:r>
              <a:rPr lang="en-US" dirty="0" err="1"/>
              <a:t>khác</a:t>
            </a:r>
            <a:r>
              <a:rPr lang="en-US" dirty="0"/>
              <a:t> </a:t>
            </a:r>
            <a:r>
              <a:rPr lang="en-US" dirty="0" err="1"/>
              <a:t>gây</a:t>
            </a:r>
            <a:r>
              <a:rPr lang="en-US" dirty="0"/>
              <a:t> </a:t>
            </a:r>
            <a:r>
              <a:rPr lang="en-US" dirty="0" err="1"/>
              <a:t>lạnh</a:t>
            </a:r>
            <a:r>
              <a:rPr lang="en-US" dirty="0">
                <a:sym typeface="Wingdings" panose="05000000000000000000" pitchFamily="2" charset="2"/>
              </a:rPr>
              <a:t> FNHTR</a:t>
            </a:r>
          </a:p>
          <a:p>
            <a:r>
              <a:rPr lang="en-US" dirty="0" err="1">
                <a:sym typeface="Wingdings" panose="05000000000000000000" pitchFamily="2" charset="2"/>
              </a:rPr>
              <a:t>Sốt</a:t>
            </a:r>
            <a:r>
              <a:rPr lang="en-US" dirty="0">
                <a:sym typeface="Wingdings" panose="05000000000000000000" pitchFamily="2" charset="2"/>
              </a:rPr>
              <a:t> </a:t>
            </a:r>
            <a:r>
              <a:rPr lang="en-US" dirty="0" err="1">
                <a:sym typeface="Wingdings" panose="05000000000000000000" pitchFamily="2" charset="2"/>
              </a:rPr>
              <a:t>làm</a:t>
            </a:r>
            <a:r>
              <a:rPr lang="en-US" dirty="0">
                <a:sym typeface="Wingdings" panose="05000000000000000000" pitchFamily="2" charset="2"/>
              </a:rPr>
              <a:t> </a:t>
            </a:r>
            <a:r>
              <a:rPr lang="en-US" dirty="0" err="1">
                <a:sym typeface="Wingdings" panose="05000000000000000000" pitchFamily="2" charset="2"/>
              </a:rPr>
              <a:t>tăng</a:t>
            </a:r>
            <a:r>
              <a:rPr lang="en-US" dirty="0">
                <a:sym typeface="Wingdings" panose="05000000000000000000" pitchFamily="2" charset="2"/>
              </a:rPr>
              <a:t> </a:t>
            </a:r>
            <a:r>
              <a:rPr lang="en-US" dirty="0" err="1">
                <a:sym typeface="Wingdings" panose="05000000000000000000" pitchFamily="2" charset="2"/>
              </a:rPr>
              <a:t>thiêu</a:t>
            </a:r>
            <a:r>
              <a:rPr lang="en-US" dirty="0">
                <a:sym typeface="Wingdings" panose="05000000000000000000" pitchFamily="2" charset="2"/>
              </a:rPr>
              <a:t> </a:t>
            </a:r>
            <a:r>
              <a:rPr lang="en-US" dirty="0" err="1">
                <a:sym typeface="Wingdings" panose="05000000000000000000" pitchFamily="2" charset="2"/>
              </a:rPr>
              <a:t>thụ</a:t>
            </a:r>
            <a:r>
              <a:rPr lang="en-US" dirty="0">
                <a:sym typeface="Wingdings" panose="05000000000000000000" pitchFamily="2" charset="2"/>
              </a:rPr>
              <a:t> oxy (</a:t>
            </a:r>
            <a:r>
              <a:rPr lang="en-US" dirty="0" err="1">
                <a:sym typeface="Wingdings" panose="05000000000000000000" pitchFamily="2" charset="2"/>
              </a:rPr>
              <a:t>tăng</a:t>
            </a:r>
            <a:r>
              <a:rPr lang="en-US" dirty="0">
                <a:sym typeface="Wingdings" panose="05000000000000000000" pitchFamily="2" charset="2"/>
              </a:rPr>
              <a:t> 13% </a:t>
            </a:r>
            <a:r>
              <a:rPr lang="en-US" dirty="0" err="1">
                <a:sym typeface="Wingdings" panose="05000000000000000000" pitchFamily="2" charset="2"/>
              </a:rPr>
              <a:t>mỗi</a:t>
            </a:r>
            <a:r>
              <a:rPr lang="en-US" dirty="0">
                <a:sym typeface="Wingdings" panose="05000000000000000000" pitchFamily="2" charset="2"/>
              </a:rPr>
              <a:t> 1 </a:t>
            </a:r>
            <a:r>
              <a:rPr lang="en-US" dirty="0" err="1">
                <a:sym typeface="Wingdings" panose="05000000000000000000" pitchFamily="2" charset="2"/>
              </a:rPr>
              <a:t>độ</a:t>
            </a:r>
            <a:r>
              <a:rPr lang="en-US" dirty="0">
                <a:sym typeface="Wingdings" panose="05000000000000000000" pitchFamily="2" charset="2"/>
              </a:rPr>
              <a:t> qua 37 </a:t>
            </a:r>
            <a:r>
              <a:rPr lang="en-US" dirty="0" err="1">
                <a:sym typeface="Wingdings" panose="05000000000000000000" pitchFamily="2" charset="2"/>
              </a:rPr>
              <a:t>độ</a:t>
            </a:r>
            <a:r>
              <a:rPr lang="en-US" dirty="0">
                <a:sym typeface="Wingdings" panose="05000000000000000000" pitchFamily="2" charset="2"/>
              </a:rPr>
              <a:t> </a:t>
            </a:r>
            <a:r>
              <a:rPr lang="en-US" dirty="0" err="1">
                <a:sym typeface="Wingdings" panose="05000000000000000000" pitchFamily="2" charset="2"/>
              </a:rPr>
              <a:t>và</a:t>
            </a:r>
            <a:r>
              <a:rPr lang="en-US" dirty="0">
                <a:sym typeface="Wingdings" panose="05000000000000000000" pitchFamily="2" charset="2"/>
              </a:rPr>
              <a:t> run </a:t>
            </a:r>
            <a:r>
              <a:rPr lang="en-US" dirty="0" err="1">
                <a:sym typeface="Wingdings" panose="05000000000000000000" pitchFamily="2" charset="2"/>
              </a:rPr>
              <a:t>tăng</a:t>
            </a:r>
            <a:r>
              <a:rPr lang="en-US" dirty="0">
                <a:sym typeface="Wingdings" panose="05000000000000000000" pitchFamily="2" charset="2"/>
              </a:rPr>
              <a:t> </a:t>
            </a:r>
            <a:r>
              <a:rPr lang="en-US" dirty="0" err="1">
                <a:sym typeface="Wingdings" panose="05000000000000000000" pitchFamily="2" charset="2"/>
              </a:rPr>
              <a:t>nhu</a:t>
            </a:r>
            <a:r>
              <a:rPr lang="en-US" dirty="0">
                <a:sym typeface="Wingdings" panose="05000000000000000000" pitchFamily="2" charset="2"/>
              </a:rPr>
              <a:t> </a:t>
            </a:r>
            <a:r>
              <a:rPr lang="en-US" dirty="0" err="1">
                <a:sym typeface="Wingdings" panose="05000000000000000000" pitchFamily="2" charset="2"/>
              </a:rPr>
              <a:t>cầu</a:t>
            </a:r>
            <a:r>
              <a:rPr lang="en-US" dirty="0">
                <a:sym typeface="Wingdings" panose="05000000000000000000" pitchFamily="2" charset="2"/>
              </a:rPr>
              <a:t> oxy </a:t>
            </a:r>
            <a:r>
              <a:rPr lang="en-US" dirty="0" err="1">
                <a:sym typeface="Wingdings" panose="05000000000000000000" pitchFamily="2" charset="2"/>
              </a:rPr>
              <a:t>lên</a:t>
            </a:r>
            <a:r>
              <a:rPr lang="en-US" dirty="0">
                <a:sym typeface="Wingdings" panose="05000000000000000000" pitchFamily="2" charset="2"/>
              </a:rPr>
              <a:t> 300%) </a:t>
            </a:r>
            <a:r>
              <a:rPr lang="en-US" dirty="0" err="1">
                <a:sym typeface="Wingdings" panose="05000000000000000000" pitchFamily="2" charset="2"/>
              </a:rPr>
              <a:t>khởi</a:t>
            </a:r>
            <a:r>
              <a:rPr lang="en-US" dirty="0">
                <a:sym typeface="Wingdings" panose="05000000000000000000" pitchFamily="2" charset="2"/>
              </a:rPr>
              <a:t> </a:t>
            </a:r>
            <a:r>
              <a:rPr lang="en-US" dirty="0" err="1">
                <a:sym typeface="Wingdings" panose="05000000000000000000" pitchFamily="2" charset="2"/>
              </a:rPr>
              <a:t>phát</a:t>
            </a:r>
            <a:r>
              <a:rPr lang="en-US" dirty="0">
                <a:sym typeface="Wingdings" panose="05000000000000000000" pitchFamily="2" charset="2"/>
              </a:rPr>
              <a:t> </a:t>
            </a:r>
            <a:r>
              <a:rPr lang="en-US" dirty="0" err="1">
                <a:sym typeface="Wingdings" panose="05000000000000000000" pitchFamily="2" charset="2"/>
              </a:rPr>
              <a:t>bệnh</a:t>
            </a:r>
            <a:r>
              <a:rPr lang="en-US" dirty="0">
                <a:sym typeface="Wingdings" panose="05000000000000000000" pitchFamily="2" charset="2"/>
              </a:rPr>
              <a:t>: </a:t>
            </a:r>
            <a:r>
              <a:rPr lang="en-US" dirty="0" err="1">
                <a:sym typeface="Wingdings" panose="05000000000000000000" pitchFamily="2" charset="2"/>
              </a:rPr>
              <a:t>tim</a:t>
            </a:r>
            <a:r>
              <a:rPr lang="en-US" dirty="0">
                <a:sym typeface="Wingdings" panose="05000000000000000000" pitchFamily="2" charset="2"/>
              </a:rPr>
              <a:t>, </a:t>
            </a:r>
            <a:r>
              <a:rPr lang="en-US" dirty="0" err="1">
                <a:sym typeface="Wingdings" panose="05000000000000000000" pitchFamily="2" charset="2"/>
              </a:rPr>
              <a:t>phổi</a:t>
            </a:r>
            <a:r>
              <a:rPr lang="en-US" dirty="0">
                <a:sym typeface="Wingdings" panose="05000000000000000000" pitchFamily="2" charset="2"/>
              </a:rPr>
              <a:t>, </a:t>
            </a:r>
            <a:r>
              <a:rPr lang="en-US" dirty="0" err="1">
                <a:sym typeface="Wingdings" panose="05000000000000000000" pitchFamily="2" charset="2"/>
              </a:rPr>
              <a:t>não</a:t>
            </a:r>
            <a:r>
              <a:rPr lang="en-US" dirty="0">
                <a:sym typeface="Wingdings" panose="05000000000000000000" pitchFamily="2" charset="2"/>
              </a:rPr>
              <a:t> tr</a:t>
            </a:r>
            <a:r>
              <a:rPr lang="vi-VN" dirty="0">
                <a:sym typeface="Wingdings" panose="05000000000000000000" pitchFamily="2" charset="2"/>
              </a:rPr>
              <a:t>ư</a:t>
            </a:r>
            <a:r>
              <a:rPr lang="en-US" dirty="0" err="1">
                <a:sym typeface="Wingdings" panose="05000000000000000000" pitchFamily="2" charset="2"/>
              </a:rPr>
              <a:t>ớc</a:t>
            </a:r>
            <a:r>
              <a:rPr lang="en-US" dirty="0">
                <a:sym typeface="Wingdings" panose="05000000000000000000" pitchFamily="2" charset="2"/>
              </a:rPr>
              <a:t> </a:t>
            </a:r>
            <a:r>
              <a:rPr lang="en-US" dirty="0" err="1">
                <a:sym typeface="Wingdings" panose="05000000000000000000" pitchFamily="2" charset="2"/>
              </a:rPr>
              <a:t>đó</a:t>
            </a:r>
            <a:r>
              <a:rPr lang="en-US" dirty="0">
                <a:sym typeface="Wingdings" panose="05000000000000000000" pitchFamily="2" charset="2"/>
              </a:rPr>
              <a:t> </a:t>
            </a:r>
            <a:r>
              <a:rPr lang="en-US" dirty="0" err="1">
                <a:sym typeface="Wingdings" panose="05000000000000000000" pitchFamily="2" charset="2"/>
              </a:rPr>
              <a:t>đặc</a:t>
            </a:r>
            <a:r>
              <a:rPr lang="en-US" dirty="0">
                <a:sym typeface="Wingdings" panose="05000000000000000000" pitchFamily="2" charset="2"/>
              </a:rPr>
              <a:t> </a:t>
            </a:r>
            <a:r>
              <a:rPr lang="en-US" dirty="0" err="1">
                <a:sym typeface="Wingdings" panose="05000000000000000000" pitchFamily="2" charset="2"/>
              </a:rPr>
              <a:t>biệt</a:t>
            </a:r>
            <a:r>
              <a:rPr lang="en-US" dirty="0">
                <a:sym typeface="Wingdings" panose="05000000000000000000" pitchFamily="2" charset="2"/>
              </a:rPr>
              <a:t> ng</a:t>
            </a:r>
            <a:r>
              <a:rPr lang="vi-VN" dirty="0">
                <a:sym typeface="Wingdings" panose="05000000000000000000" pitchFamily="2" charset="2"/>
              </a:rPr>
              <a:t>ư</a:t>
            </a:r>
            <a:r>
              <a:rPr lang="en-US" dirty="0" err="1">
                <a:sym typeface="Wingdings" panose="05000000000000000000" pitchFamily="2" charset="2"/>
              </a:rPr>
              <a:t>ời</a:t>
            </a:r>
            <a:r>
              <a:rPr lang="en-US" dirty="0">
                <a:sym typeface="Wingdings" panose="05000000000000000000" pitchFamily="2" charset="2"/>
              </a:rPr>
              <a:t> </a:t>
            </a:r>
            <a:r>
              <a:rPr lang="en-US" dirty="0" err="1">
                <a:sym typeface="Wingdings" panose="05000000000000000000" pitchFamily="2" charset="2"/>
              </a:rPr>
              <a:t>già</a:t>
            </a:r>
            <a:r>
              <a:rPr lang="en-US" dirty="0">
                <a:sym typeface="Wingdings" panose="05000000000000000000" pitchFamily="2" charset="2"/>
              </a:rPr>
              <a:t>.</a:t>
            </a:r>
          </a:p>
          <a:p>
            <a:endParaRPr lang="en-US" dirty="0">
              <a:sym typeface="Wingdings" panose="05000000000000000000" pitchFamily="2" charset="2"/>
            </a:endParaRPr>
          </a:p>
        </p:txBody>
      </p:sp>
    </p:spTree>
    <p:extLst>
      <p:ext uri="{BB962C8B-B14F-4D97-AF65-F5344CB8AC3E}">
        <p14:creationId xmlns:p14="http://schemas.microsoft.com/office/powerpoint/2010/main" val="1164032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20" name="Picture 2">
            <a:extLst>
              <a:ext uri="{FF2B5EF4-FFF2-40B4-BE49-F238E27FC236}">
                <a16:creationId xmlns:a16="http://schemas.microsoft.com/office/drawing/2014/main" id="{B1981535-B5AA-4E0C-ACE5-925CC19B20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BF97D060-AA7E-4411-BA62-28BD1EBD55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Content Placeholder 3">
            <a:extLst>
              <a:ext uri="{FF2B5EF4-FFF2-40B4-BE49-F238E27FC236}">
                <a16:creationId xmlns:a16="http://schemas.microsoft.com/office/drawing/2014/main" id="{2E3BA9C7-8EA4-419C-BDFE-4BE4749E839B}"/>
              </a:ext>
            </a:extLst>
          </p:cNvPr>
          <p:cNvPicPr>
            <a:picLocks noGrp="1" noChangeAspect="1"/>
          </p:cNvPicPr>
          <p:nvPr>
            <p:ph idx="1"/>
          </p:nvPr>
        </p:nvPicPr>
        <p:blipFill>
          <a:blip r:embed="rId4"/>
          <a:stretch>
            <a:fillRect/>
          </a:stretch>
        </p:blipFill>
        <p:spPr>
          <a:xfrm>
            <a:off x="1439073" y="88411"/>
            <a:ext cx="8647902" cy="6594024"/>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
        <p:nvSpPr>
          <p:cNvPr id="5" name="TextBox 4">
            <a:extLst>
              <a:ext uri="{FF2B5EF4-FFF2-40B4-BE49-F238E27FC236}">
                <a16:creationId xmlns:a16="http://schemas.microsoft.com/office/drawing/2014/main" id="{320E67A7-6B3D-432E-848F-2906BBE40C0C}"/>
              </a:ext>
            </a:extLst>
          </p:cNvPr>
          <p:cNvSpPr txBox="1"/>
          <p:nvPr/>
        </p:nvSpPr>
        <p:spPr>
          <a:xfrm>
            <a:off x="5636419" y="2950368"/>
            <a:ext cx="914400" cy="914400"/>
          </a:xfrm>
          <a:prstGeom prst="rect">
            <a:avLst/>
          </a:prstGeom>
          <a:noFill/>
        </p:spPr>
        <p:txBody>
          <a:bodyPr wrap="square" rtlCol="0">
            <a:spAutoFit/>
          </a:bodyPr>
          <a:lstStyle/>
          <a:p>
            <a:endParaRPr lang="en-US" dirty="0"/>
          </a:p>
        </p:txBody>
      </p:sp>
      <p:sp>
        <p:nvSpPr>
          <p:cNvPr id="6" name="TextBox 5">
            <a:extLst>
              <a:ext uri="{FF2B5EF4-FFF2-40B4-BE49-F238E27FC236}">
                <a16:creationId xmlns:a16="http://schemas.microsoft.com/office/drawing/2014/main" id="{2166A9CF-6006-442D-A81F-8D9A79FDA320}"/>
              </a:ext>
            </a:extLst>
          </p:cNvPr>
          <p:cNvSpPr txBox="1"/>
          <p:nvPr/>
        </p:nvSpPr>
        <p:spPr>
          <a:xfrm>
            <a:off x="10752927" y="6488668"/>
            <a:ext cx="3433762" cy="369332"/>
          </a:xfrm>
          <a:prstGeom prst="rect">
            <a:avLst/>
          </a:prstGeom>
          <a:noFill/>
        </p:spPr>
        <p:txBody>
          <a:bodyPr wrap="square" rtlCol="0">
            <a:spAutoFit/>
          </a:bodyPr>
          <a:lstStyle/>
          <a:p>
            <a:r>
              <a:rPr lang="en-US" dirty="0"/>
              <a:t>AABB 2012</a:t>
            </a:r>
          </a:p>
        </p:txBody>
      </p:sp>
    </p:spTree>
    <p:extLst>
      <p:ext uri="{BB962C8B-B14F-4D97-AF65-F5344CB8AC3E}">
        <p14:creationId xmlns:p14="http://schemas.microsoft.com/office/powerpoint/2010/main" val="14567287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4DA98-6F3E-47A2-B152-26FEE31DBC06}"/>
              </a:ext>
            </a:extLst>
          </p:cNvPr>
          <p:cNvSpPr>
            <a:spLocks noGrp="1"/>
          </p:cNvSpPr>
          <p:nvPr>
            <p:ph type="title"/>
          </p:nvPr>
        </p:nvSpPr>
        <p:spPr/>
        <p:txBody>
          <a:bodyPr/>
          <a:lstStyle/>
          <a:p>
            <a:r>
              <a:rPr lang="en-US" dirty="0" err="1"/>
              <a:t>Căn</a:t>
            </a:r>
            <a:r>
              <a:rPr lang="en-US" dirty="0"/>
              <a:t> </a:t>
            </a:r>
            <a:r>
              <a:rPr lang="en-US" dirty="0" err="1"/>
              <a:t>nguyên</a:t>
            </a:r>
            <a:endParaRPr lang="en-US" dirty="0"/>
          </a:p>
        </p:txBody>
      </p:sp>
      <p:sp>
        <p:nvSpPr>
          <p:cNvPr id="3" name="Content Placeholder 2">
            <a:extLst>
              <a:ext uri="{FF2B5EF4-FFF2-40B4-BE49-F238E27FC236}">
                <a16:creationId xmlns:a16="http://schemas.microsoft.com/office/drawing/2014/main" id="{89ED491A-E92C-45F6-8359-54985673811C}"/>
              </a:ext>
            </a:extLst>
          </p:cNvPr>
          <p:cNvSpPr>
            <a:spLocks noGrp="1"/>
          </p:cNvSpPr>
          <p:nvPr>
            <p:ph idx="1"/>
          </p:nvPr>
        </p:nvSpPr>
        <p:spPr/>
        <p:txBody>
          <a:bodyPr/>
          <a:lstStyle/>
          <a:p>
            <a:r>
              <a:rPr lang="en-US" dirty="0" err="1"/>
              <a:t>Nó</a:t>
            </a:r>
            <a:r>
              <a:rPr lang="en-US" dirty="0"/>
              <a:t> </a:t>
            </a:r>
            <a:r>
              <a:rPr lang="en-US" dirty="0" err="1"/>
              <a:t>làm</a:t>
            </a:r>
            <a:r>
              <a:rPr lang="en-US" dirty="0"/>
              <a:t> </a:t>
            </a:r>
            <a:r>
              <a:rPr lang="en-US" dirty="0" err="1"/>
              <a:t>một</a:t>
            </a:r>
            <a:r>
              <a:rPr lang="en-US" dirty="0"/>
              <a:t> </a:t>
            </a:r>
            <a:r>
              <a:rPr lang="en-US" dirty="0" err="1"/>
              <a:t>phần</a:t>
            </a:r>
            <a:r>
              <a:rPr lang="en-US" dirty="0"/>
              <a:t> </a:t>
            </a:r>
            <a:r>
              <a:rPr lang="en-US" dirty="0" err="1"/>
              <a:t>của</a:t>
            </a:r>
            <a:r>
              <a:rPr lang="en-US" dirty="0"/>
              <a:t> </a:t>
            </a:r>
            <a:r>
              <a:rPr lang="en-US" dirty="0" err="1"/>
              <a:t>đáp</a:t>
            </a:r>
            <a:r>
              <a:rPr lang="en-US" dirty="0"/>
              <a:t> </a:t>
            </a:r>
            <a:r>
              <a:rPr lang="en-US" dirty="0" err="1"/>
              <a:t>ứng</a:t>
            </a:r>
            <a:r>
              <a:rPr lang="en-US" dirty="0"/>
              <a:t> </a:t>
            </a:r>
            <a:r>
              <a:rPr lang="en-US" dirty="0" err="1"/>
              <a:t>viêm</a:t>
            </a:r>
            <a:r>
              <a:rPr lang="en-US" dirty="0"/>
              <a:t> </a:t>
            </a:r>
            <a:r>
              <a:rPr lang="en-US" dirty="0" err="1"/>
              <a:t>toàn</a:t>
            </a:r>
            <a:r>
              <a:rPr lang="en-US" dirty="0"/>
              <a:t> </a:t>
            </a:r>
            <a:r>
              <a:rPr lang="en-US" dirty="0" err="1"/>
              <a:t>thân</a:t>
            </a:r>
            <a:endParaRPr lang="en-US" dirty="0"/>
          </a:p>
          <a:p>
            <a:r>
              <a:rPr lang="en-US" dirty="0"/>
              <a:t>2 </a:t>
            </a:r>
            <a:r>
              <a:rPr lang="en-US" dirty="0" err="1"/>
              <a:t>căn</a:t>
            </a:r>
            <a:r>
              <a:rPr lang="en-US" dirty="0"/>
              <a:t> </a:t>
            </a:r>
            <a:r>
              <a:rPr lang="en-US" dirty="0" err="1"/>
              <a:t>nguyên</a:t>
            </a:r>
            <a:r>
              <a:rPr lang="en-US" dirty="0"/>
              <a:t>:</a:t>
            </a:r>
          </a:p>
          <a:p>
            <a:pPr lvl="1"/>
            <a:r>
              <a:rPr lang="en-US" dirty="0"/>
              <a:t>“Classical”: </a:t>
            </a:r>
            <a:r>
              <a:rPr lang="en-US" dirty="0" err="1"/>
              <a:t>bạch</a:t>
            </a:r>
            <a:r>
              <a:rPr lang="en-US" dirty="0"/>
              <a:t> </a:t>
            </a:r>
            <a:r>
              <a:rPr lang="en-US" dirty="0" err="1"/>
              <a:t>cầu</a:t>
            </a:r>
            <a:r>
              <a:rPr lang="en-US" dirty="0"/>
              <a:t> (donor)</a:t>
            </a:r>
            <a:r>
              <a:rPr lang="en-US" dirty="0">
                <a:sym typeface="Wingdings" panose="05000000000000000000" pitchFamily="2" charset="2"/>
              </a:rPr>
              <a:t> </a:t>
            </a:r>
            <a:r>
              <a:rPr lang="en-US" dirty="0" err="1">
                <a:sym typeface="Wingdings" panose="05000000000000000000" pitchFamily="2" charset="2"/>
              </a:rPr>
              <a:t>gp</a:t>
            </a:r>
            <a:r>
              <a:rPr lang="en-US" dirty="0">
                <a:sym typeface="Wingdings" panose="05000000000000000000" pitchFamily="2" charset="2"/>
              </a:rPr>
              <a:t> cytokine (recipient)</a:t>
            </a:r>
          </a:p>
          <a:p>
            <a:pPr lvl="1"/>
            <a:r>
              <a:rPr lang="en-US" dirty="0">
                <a:sym typeface="Wingdings" panose="05000000000000000000" pitchFamily="2" charset="2"/>
              </a:rPr>
              <a:t>“Non-classical”: cytokine </a:t>
            </a:r>
            <a:r>
              <a:rPr lang="en-US" dirty="0" err="1">
                <a:sym typeface="Wingdings" panose="05000000000000000000" pitchFamily="2" charset="2"/>
              </a:rPr>
              <a:t>gây</a:t>
            </a:r>
            <a:r>
              <a:rPr lang="en-US" dirty="0">
                <a:sym typeface="Wingdings" panose="05000000000000000000" pitchFamily="2" charset="2"/>
              </a:rPr>
              <a:t> </a:t>
            </a:r>
            <a:r>
              <a:rPr lang="en-US" dirty="0" err="1">
                <a:sym typeface="Wingdings" panose="05000000000000000000" pitchFamily="2" charset="2"/>
              </a:rPr>
              <a:t>sốt</a:t>
            </a:r>
            <a:r>
              <a:rPr lang="en-US" dirty="0">
                <a:sym typeface="Wingdings" panose="05000000000000000000" pitchFamily="2" charset="2"/>
              </a:rPr>
              <a:t> </a:t>
            </a:r>
            <a:r>
              <a:rPr lang="en-US" dirty="0" err="1">
                <a:sym typeface="Wingdings" panose="05000000000000000000" pitchFamily="2" charset="2"/>
              </a:rPr>
              <a:t>và</a:t>
            </a:r>
            <a:r>
              <a:rPr lang="en-US" dirty="0">
                <a:sym typeface="Wingdings" panose="05000000000000000000" pitchFamily="2" charset="2"/>
              </a:rPr>
              <a:t> </a:t>
            </a:r>
            <a:r>
              <a:rPr lang="en-US" dirty="0" err="1">
                <a:sym typeface="Wingdings" panose="05000000000000000000" pitchFamily="2" charset="2"/>
              </a:rPr>
              <a:t>các</a:t>
            </a:r>
            <a:r>
              <a:rPr lang="en-US" dirty="0">
                <a:sym typeface="Wingdings" panose="05000000000000000000" pitchFamily="2" charset="2"/>
              </a:rPr>
              <a:t> </a:t>
            </a:r>
            <a:r>
              <a:rPr lang="en-US" dirty="0" err="1">
                <a:sym typeface="Wingdings" panose="05000000000000000000" pitchFamily="2" charset="2"/>
              </a:rPr>
              <a:t>chất</a:t>
            </a:r>
            <a:r>
              <a:rPr lang="en-US" dirty="0">
                <a:sym typeface="Wingdings" panose="05000000000000000000" pitchFamily="2" charset="2"/>
              </a:rPr>
              <a:t> </a:t>
            </a:r>
            <a:r>
              <a:rPr lang="en-US" dirty="0" err="1">
                <a:sym typeface="Wingdings" panose="05000000000000000000" pitchFamily="2" charset="2"/>
              </a:rPr>
              <a:t>trung</a:t>
            </a:r>
            <a:r>
              <a:rPr lang="en-US" dirty="0">
                <a:sym typeface="Wingdings" panose="05000000000000000000" pitchFamily="2" charset="2"/>
              </a:rPr>
              <a:t> </a:t>
            </a:r>
            <a:r>
              <a:rPr lang="en-US" dirty="0" err="1">
                <a:sym typeface="Wingdings" panose="05000000000000000000" pitchFamily="2" charset="2"/>
              </a:rPr>
              <a:t>gian</a:t>
            </a:r>
            <a:r>
              <a:rPr lang="en-US" dirty="0">
                <a:sym typeface="Wingdings" panose="05000000000000000000" pitchFamily="2" charset="2"/>
              </a:rPr>
              <a:t> </a:t>
            </a:r>
            <a:r>
              <a:rPr lang="en-US" dirty="0" err="1">
                <a:sym typeface="Wingdings" panose="05000000000000000000" pitchFamily="2" charset="2"/>
              </a:rPr>
              <a:t>gây</a:t>
            </a:r>
            <a:r>
              <a:rPr lang="en-US" dirty="0">
                <a:sym typeface="Wingdings" panose="05000000000000000000" pitchFamily="2" charset="2"/>
              </a:rPr>
              <a:t> </a:t>
            </a:r>
            <a:r>
              <a:rPr lang="en-US" dirty="0" err="1">
                <a:sym typeface="Wingdings" panose="05000000000000000000" pitchFamily="2" charset="2"/>
              </a:rPr>
              <a:t>viêm</a:t>
            </a:r>
            <a:r>
              <a:rPr lang="en-US" dirty="0">
                <a:sym typeface="Wingdings" panose="05000000000000000000" pitchFamily="2" charset="2"/>
              </a:rPr>
              <a:t> </a:t>
            </a:r>
            <a:r>
              <a:rPr lang="en-US" dirty="0" err="1">
                <a:sym typeface="Wingdings" panose="05000000000000000000" pitchFamily="2" charset="2"/>
              </a:rPr>
              <a:t>khác</a:t>
            </a:r>
            <a:r>
              <a:rPr lang="en-US" dirty="0">
                <a:sym typeface="Wingdings" panose="05000000000000000000" pitchFamily="2" charset="2"/>
              </a:rPr>
              <a:t> (protein </a:t>
            </a:r>
            <a:r>
              <a:rPr lang="en-US" dirty="0" err="1">
                <a:sym typeface="Wingdings" panose="05000000000000000000" pitchFamily="2" charset="2"/>
              </a:rPr>
              <a:t>hh</a:t>
            </a:r>
            <a:r>
              <a:rPr lang="en-US" dirty="0">
                <a:sym typeface="Wingdings" panose="05000000000000000000" pitchFamily="2" charset="2"/>
              </a:rPr>
              <a:t> </a:t>
            </a:r>
            <a:r>
              <a:rPr lang="en-US" dirty="0" err="1">
                <a:sym typeface="Wingdings" panose="05000000000000000000" pitchFamily="2" charset="2"/>
              </a:rPr>
              <a:t>bổ</a:t>
            </a:r>
            <a:r>
              <a:rPr lang="en-US" dirty="0">
                <a:sym typeface="Wingdings" panose="05000000000000000000" pitchFamily="2" charset="2"/>
              </a:rPr>
              <a:t> </a:t>
            </a:r>
            <a:r>
              <a:rPr lang="en-US" dirty="0" err="1">
                <a:sym typeface="Wingdings" panose="05000000000000000000" pitchFamily="2" charset="2"/>
              </a:rPr>
              <a:t>thể</a:t>
            </a:r>
            <a:r>
              <a:rPr lang="en-US" dirty="0">
                <a:sym typeface="Wingdings" panose="05000000000000000000" pitchFamily="2" charset="2"/>
              </a:rPr>
              <a:t>, LPS, lipid </a:t>
            </a:r>
            <a:r>
              <a:rPr lang="en-US" dirty="0" err="1">
                <a:sym typeface="Wingdings" panose="05000000000000000000" pitchFamily="2" charset="2"/>
              </a:rPr>
              <a:t>xuất</a:t>
            </a:r>
            <a:r>
              <a:rPr lang="en-US" dirty="0">
                <a:sym typeface="Wingdings" panose="05000000000000000000" pitchFamily="2" charset="2"/>
              </a:rPr>
              <a:t> </a:t>
            </a:r>
            <a:r>
              <a:rPr lang="en-US" dirty="0" err="1">
                <a:sym typeface="Wingdings" panose="05000000000000000000" pitchFamily="2" charset="2"/>
              </a:rPr>
              <a:t>phát</a:t>
            </a:r>
            <a:r>
              <a:rPr lang="en-US" dirty="0">
                <a:sym typeface="Wingdings" panose="05000000000000000000" pitchFamily="2" charset="2"/>
              </a:rPr>
              <a:t> </a:t>
            </a:r>
            <a:r>
              <a:rPr lang="en-US" dirty="0" err="1">
                <a:sym typeface="Wingdings" panose="05000000000000000000" pitchFamily="2" charset="2"/>
              </a:rPr>
              <a:t>từ</a:t>
            </a:r>
            <a:r>
              <a:rPr lang="en-US" dirty="0">
                <a:sym typeface="Wingdings" panose="05000000000000000000" pitchFamily="2" charset="2"/>
              </a:rPr>
              <a:t> neutrophil) </a:t>
            </a:r>
            <a:r>
              <a:rPr lang="en-US" dirty="0" err="1">
                <a:sym typeface="Wingdings" panose="05000000000000000000" pitchFamily="2" charset="2"/>
              </a:rPr>
              <a:t>tích</a:t>
            </a:r>
            <a:r>
              <a:rPr lang="en-US" dirty="0">
                <a:sym typeface="Wingdings" panose="05000000000000000000" pitchFamily="2" charset="2"/>
              </a:rPr>
              <a:t> </a:t>
            </a:r>
            <a:r>
              <a:rPr lang="en-US" dirty="0" err="1">
                <a:sym typeface="Wingdings" panose="05000000000000000000" pitchFamily="2" charset="2"/>
              </a:rPr>
              <a:t>tụ</a:t>
            </a:r>
            <a:r>
              <a:rPr lang="en-US" dirty="0">
                <a:sym typeface="Wingdings" panose="05000000000000000000" pitchFamily="2" charset="2"/>
              </a:rPr>
              <a:t> </a:t>
            </a:r>
            <a:r>
              <a:rPr lang="en-US" dirty="0" err="1">
                <a:sym typeface="Wingdings" panose="05000000000000000000" pitchFamily="2" charset="2"/>
              </a:rPr>
              <a:t>trong</a:t>
            </a:r>
            <a:r>
              <a:rPr lang="en-US" dirty="0">
                <a:sym typeface="Wingdings" panose="05000000000000000000" pitchFamily="2" charset="2"/>
              </a:rPr>
              <a:t> plasma </a:t>
            </a:r>
            <a:r>
              <a:rPr lang="en-US" dirty="0" err="1">
                <a:sym typeface="Wingdings" panose="05000000000000000000" pitchFamily="2" charset="2"/>
              </a:rPr>
              <a:t>của</a:t>
            </a:r>
            <a:r>
              <a:rPr lang="en-US" dirty="0">
                <a:sym typeface="Wingdings" panose="05000000000000000000" pitchFamily="2" charset="2"/>
              </a:rPr>
              <a:t> </a:t>
            </a:r>
            <a:r>
              <a:rPr lang="en-US" dirty="0" err="1">
                <a:sym typeface="Wingdings" panose="05000000000000000000" pitchFamily="2" charset="2"/>
              </a:rPr>
              <a:t>túi</a:t>
            </a:r>
            <a:r>
              <a:rPr lang="en-US" dirty="0">
                <a:sym typeface="Wingdings" panose="05000000000000000000" pitchFamily="2" charset="2"/>
              </a:rPr>
              <a:t> </a:t>
            </a:r>
            <a:r>
              <a:rPr lang="en-US" dirty="0" err="1">
                <a:sym typeface="Wingdings" panose="05000000000000000000" pitchFamily="2" charset="2"/>
              </a:rPr>
              <a:t>máu</a:t>
            </a:r>
            <a:r>
              <a:rPr lang="en-US" dirty="0">
                <a:sym typeface="Wingdings" panose="05000000000000000000" pitchFamily="2" charset="2"/>
              </a:rPr>
              <a:t> </a:t>
            </a:r>
            <a:r>
              <a:rPr lang="en-US" dirty="0" err="1">
                <a:sym typeface="Wingdings" panose="05000000000000000000" pitchFamily="2" charset="2"/>
              </a:rPr>
              <a:t>trong</a:t>
            </a:r>
            <a:r>
              <a:rPr lang="en-US" dirty="0">
                <a:sym typeface="Wingdings" panose="05000000000000000000" pitchFamily="2" charset="2"/>
              </a:rPr>
              <a:t> </a:t>
            </a:r>
            <a:r>
              <a:rPr lang="en-US" dirty="0" err="1">
                <a:sym typeface="Wingdings" panose="05000000000000000000" pitchFamily="2" charset="2"/>
              </a:rPr>
              <a:t>quá</a:t>
            </a:r>
            <a:r>
              <a:rPr lang="en-US" dirty="0">
                <a:sym typeface="Wingdings" panose="05000000000000000000" pitchFamily="2" charset="2"/>
              </a:rPr>
              <a:t> </a:t>
            </a:r>
            <a:r>
              <a:rPr lang="en-US" dirty="0" err="1">
                <a:sym typeface="Wingdings" panose="05000000000000000000" pitchFamily="2" charset="2"/>
              </a:rPr>
              <a:t>trình</a:t>
            </a:r>
            <a:r>
              <a:rPr lang="en-US" dirty="0">
                <a:sym typeface="Wingdings" panose="05000000000000000000" pitchFamily="2" charset="2"/>
              </a:rPr>
              <a:t> </a:t>
            </a:r>
            <a:r>
              <a:rPr lang="en-US" dirty="0" err="1">
                <a:sym typeface="Wingdings" panose="05000000000000000000" pitchFamily="2" charset="2"/>
              </a:rPr>
              <a:t>tích</a:t>
            </a:r>
            <a:r>
              <a:rPr lang="en-US" dirty="0">
                <a:sym typeface="Wingdings" panose="05000000000000000000" pitchFamily="2" charset="2"/>
              </a:rPr>
              <a:t> </a:t>
            </a:r>
            <a:r>
              <a:rPr lang="en-US" dirty="0" err="1">
                <a:sym typeface="Wingdings" panose="05000000000000000000" pitchFamily="2" charset="2"/>
              </a:rPr>
              <a:t>trữ</a:t>
            </a:r>
            <a:endParaRPr lang="en-US" dirty="0"/>
          </a:p>
        </p:txBody>
      </p:sp>
    </p:spTree>
    <p:extLst>
      <p:ext uri="{BB962C8B-B14F-4D97-AF65-F5344CB8AC3E}">
        <p14:creationId xmlns:p14="http://schemas.microsoft.com/office/powerpoint/2010/main" val="6293683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13D47-E342-4305-88AC-5E6E587195B9}"/>
              </a:ext>
            </a:extLst>
          </p:cNvPr>
          <p:cNvSpPr>
            <a:spLocks noGrp="1"/>
          </p:cNvSpPr>
          <p:nvPr>
            <p:ph type="title"/>
          </p:nvPr>
        </p:nvSpPr>
        <p:spPr/>
        <p:txBody>
          <a:bodyPr/>
          <a:lstStyle/>
          <a:p>
            <a:r>
              <a:rPr lang="en-US" dirty="0" err="1"/>
              <a:t>Bệnh</a:t>
            </a:r>
            <a:r>
              <a:rPr lang="en-US" dirty="0"/>
              <a:t> </a:t>
            </a:r>
            <a:r>
              <a:rPr lang="en-US" dirty="0" err="1"/>
              <a:t>sinh</a:t>
            </a:r>
            <a:br>
              <a:rPr lang="en-US" dirty="0"/>
            </a:br>
            <a:r>
              <a:rPr lang="en-US" dirty="0"/>
              <a:t>classical</a:t>
            </a:r>
          </a:p>
        </p:txBody>
      </p:sp>
      <p:sp>
        <p:nvSpPr>
          <p:cNvPr id="3" name="Content Placeholder 2">
            <a:extLst>
              <a:ext uri="{FF2B5EF4-FFF2-40B4-BE49-F238E27FC236}">
                <a16:creationId xmlns:a16="http://schemas.microsoft.com/office/drawing/2014/main" id="{479ACCE3-8B0C-4CE7-8429-2F6350813179}"/>
              </a:ext>
            </a:extLst>
          </p:cNvPr>
          <p:cNvSpPr>
            <a:spLocks noGrp="1"/>
          </p:cNvSpPr>
          <p:nvPr>
            <p:ph idx="1"/>
          </p:nvPr>
        </p:nvSpPr>
        <p:spPr/>
        <p:txBody>
          <a:bodyPr/>
          <a:lstStyle/>
          <a:p>
            <a:r>
              <a:rPr lang="en-US" dirty="0" err="1"/>
              <a:t>Dị</a:t>
            </a:r>
            <a:r>
              <a:rPr lang="en-US" dirty="0"/>
              <a:t> </a:t>
            </a:r>
            <a:r>
              <a:rPr lang="en-US" dirty="0" err="1"/>
              <a:t>miễn</a:t>
            </a:r>
            <a:r>
              <a:rPr lang="en-US" dirty="0"/>
              <a:t> </a:t>
            </a:r>
            <a:r>
              <a:rPr lang="en-US" dirty="0" err="1"/>
              <a:t>dịch</a:t>
            </a:r>
            <a:r>
              <a:rPr lang="en-US" dirty="0"/>
              <a:t> </a:t>
            </a:r>
            <a:r>
              <a:rPr lang="en-US" dirty="0" err="1"/>
              <a:t>với</a:t>
            </a:r>
            <a:r>
              <a:rPr lang="en-US" dirty="0"/>
              <a:t> </a:t>
            </a:r>
            <a:r>
              <a:rPr lang="en-US" dirty="0" err="1"/>
              <a:t>bạch</a:t>
            </a:r>
            <a:r>
              <a:rPr lang="en-US" dirty="0"/>
              <a:t> </a:t>
            </a:r>
            <a:r>
              <a:rPr lang="en-US" dirty="0" err="1"/>
              <a:t>cầu</a:t>
            </a:r>
            <a:r>
              <a:rPr lang="en-US" dirty="0"/>
              <a:t> </a:t>
            </a:r>
            <a:r>
              <a:rPr lang="en-US" dirty="0" err="1"/>
              <a:t>hoặc</a:t>
            </a:r>
            <a:r>
              <a:rPr lang="en-US" dirty="0"/>
              <a:t> </a:t>
            </a:r>
            <a:r>
              <a:rPr lang="en-US" dirty="0" err="1"/>
              <a:t>tiểu</a:t>
            </a:r>
            <a:r>
              <a:rPr lang="en-US" dirty="0"/>
              <a:t> </a:t>
            </a:r>
            <a:r>
              <a:rPr lang="en-US" dirty="0" err="1"/>
              <a:t>cầu</a:t>
            </a:r>
            <a:r>
              <a:rPr lang="en-US" dirty="0"/>
              <a:t>:</a:t>
            </a:r>
          </a:p>
          <a:p>
            <a:pPr lvl="1"/>
            <a:r>
              <a:rPr lang="en-US" dirty="0"/>
              <a:t>Monocyte </a:t>
            </a:r>
            <a:r>
              <a:rPr lang="en-US" dirty="0" err="1"/>
              <a:t>của</a:t>
            </a:r>
            <a:r>
              <a:rPr lang="en-US" dirty="0"/>
              <a:t> ng</a:t>
            </a:r>
            <a:r>
              <a:rPr lang="vi-VN" dirty="0"/>
              <a:t>ư</a:t>
            </a:r>
            <a:r>
              <a:rPr lang="en-US" dirty="0" err="1"/>
              <a:t>ời</a:t>
            </a:r>
            <a:r>
              <a:rPr lang="en-US" dirty="0"/>
              <a:t> </a:t>
            </a:r>
            <a:r>
              <a:rPr lang="en-US" dirty="0" err="1"/>
              <a:t>cho</a:t>
            </a:r>
            <a:r>
              <a:rPr lang="en-US" dirty="0"/>
              <a:t> </a:t>
            </a:r>
            <a:r>
              <a:rPr lang="en-US" dirty="0" err="1"/>
              <a:t>có</a:t>
            </a:r>
            <a:r>
              <a:rPr lang="en-US" dirty="0"/>
              <a:t> </a:t>
            </a:r>
            <a:r>
              <a:rPr lang="en-US" dirty="0" err="1"/>
              <a:t>thể</a:t>
            </a:r>
            <a:r>
              <a:rPr lang="en-US" dirty="0"/>
              <a:t> đ</a:t>
            </a:r>
            <a:r>
              <a:rPr lang="vi-VN" dirty="0"/>
              <a:t>ư</a:t>
            </a:r>
            <a:r>
              <a:rPr lang="en-US" dirty="0" err="1"/>
              <a:t>ợc</a:t>
            </a:r>
            <a:r>
              <a:rPr lang="en-US" dirty="0"/>
              <a:t> </a:t>
            </a:r>
            <a:r>
              <a:rPr lang="en-US" dirty="0" err="1"/>
              <a:t>hoạt</a:t>
            </a:r>
            <a:r>
              <a:rPr lang="en-US" dirty="0"/>
              <a:t> </a:t>
            </a:r>
            <a:r>
              <a:rPr lang="en-US" dirty="0" err="1"/>
              <a:t>hóa</a:t>
            </a:r>
            <a:r>
              <a:rPr lang="en-US" dirty="0"/>
              <a:t> </a:t>
            </a:r>
            <a:r>
              <a:rPr lang="en-US" dirty="0" err="1"/>
              <a:t>và</a:t>
            </a:r>
            <a:r>
              <a:rPr lang="en-US" dirty="0"/>
              <a:t> </a:t>
            </a:r>
            <a:r>
              <a:rPr lang="en-US" dirty="0" err="1"/>
              <a:t>tiết</a:t>
            </a:r>
            <a:r>
              <a:rPr lang="en-US" dirty="0"/>
              <a:t> cytokine </a:t>
            </a:r>
            <a:r>
              <a:rPr lang="en-US" dirty="0" err="1"/>
              <a:t>gây</a:t>
            </a:r>
            <a:r>
              <a:rPr lang="en-US" dirty="0"/>
              <a:t> </a:t>
            </a:r>
            <a:r>
              <a:rPr lang="en-US" dirty="0" err="1"/>
              <a:t>sốt</a:t>
            </a:r>
            <a:r>
              <a:rPr lang="en-US" dirty="0"/>
              <a:t> </a:t>
            </a:r>
            <a:r>
              <a:rPr lang="en-US" dirty="0" err="1"/>
              <a:t>khi</a:t>
            </a:r>
            <a:r>
              <a:rPr lang="en-US" dirty="0"/>
              <a:t> </a:t>
            </a:r>
            <a:r>
              <a:rPr lang="en-US" dirty="0" err="1"/>
              <a:t>gắn</a:t>
            </a:r>
            <a:r>
              <a:rPr lang="en-US" dirty="0"/>
              <a:t> KT </a:t>
            </a:r>
            <a:r>
              <a:rPr lang="en-US" dirty="0" err="1"/>
              <a:t>của</a:t>
            </a:r>
            <a:r>
              <a:rPr lang="en-US" dirty="0"/>
              <a:t> ng</a:t>
            </a:r>
            <a:r>
              <a:rPr lang="vi-VN" dirty="0"/>
              <a:t>ư</a:t>
            </a:r>
            <a:r>
              <a:rPr lang="en-US" dirty="0" err="1"/>
              <a:t>ời</a:t>
            </a:r>
            <a:r>
              <a:rPr lang="en-US" dirty="0"/>
              <a:t> </a:t>
            </a:r>
            <a:r>
              <a:rPr lang="en-US" dirty="0" err="1"/>
              <a:t>nhân</a:t>
            </a:r>
            <a:endParaRPr lang="en-US" dirty="0"/>
          </a:p>
          <a:p>
            <a:pPr lvl="1"/>
            <a:r>
              <a:rPr lang="en-US" dirty="0" err="1"/>
              <a:t>Phúc</a:t>
            </a:r>
            <a:r>
              <a:rPr lang="en-US" dirty="0"/>
              <a:t> </a:t>
            </a:r>
            <a:r>
              <a:rPr lang="en-US" dirty="0" err="1"/>
              <a:t>hợp</a:t>
            </a:r>
            <a:r>
              <a:rPr lang="en-US" dirty="0"/>
              <a:t>: KT ng</a:t>
            </a:r>
            <a:r>
              <a:rPr lang="vi-VN" dirty="0"/>
              <a:t>ư</a:t>
            </a:r>
            <a:r>
              <a:rPr lang="en-US" dirty="0" err="1"/>
              <a:t>ời</a:t>
            </a:r>
            <a:r>
              <a:rPr lang="en-US" dirty="0"/>
              <a:t> </a:t>
            </a:r>
            <a:r>
              <a:rPr lang="en-US" dirty="0" err="1"/>
              <a:t>nhận</a:t>
            </a:r>
            <a:r>
              <a:rPr lang="en-US" dirty="0"/>
              <a:t>+ BC ng</a:t>
            </a:r>
            <a:r>
              <a:rPr lang="vi-VN" dirty="0"/>
              <a:t>ư</a:t>
            </a:r>
            <a:r>
              <a:rPr lang="en-US" dirty="0" err="1"/>
              <a:t>ời</a:t>
            </a:r>
            <a:r>
              <a:rPr lang="en-US" dirty="0"/>
              <a:t> </a:t>
            </a:r>
            <a:r>
              <a:rPr lang="en-US" dirty="0" err="1"/>
              <a:t>cho</a:t>
            </a:r>
            <a:r>
              <a:rPr lang="en-US" dirty="0">
                <a:sym typeface="Wingdings" panose="05000000000000000000" pitchFamily="2" charset="2"/>
              </a:rPr>
              <a:t> </a:t>
            </a:r>
            <a:r>
              <a:rPr lang="en-US" dirty="0" err="1">
                <a:sym typeface="Wingdings" panose="05000000000000000000" pitchFamily="2" charset="2"/>
              </a:rPr>
              <a:t>hh</a:t>
            </a:r>
            <a:r>
              <a:rPr lang="en-US" dirty="0">
                <a:sym typeface="Wingdings" panose="05000000000000000000" pitchFamily="2" charset="2"/>
              </a:rPr>
              <a:t> </a:t>
            </a:r>
            <a:r>
              <a:rPr lang="en-US" dirty="0" err="1">
                <a:sym typeface="Wingdings" panose="05000000000000000000" pitchFamily="2" charset="2"/>
              </a:rPr>
              <a:t>bổ</a:t>
            </a:r>
            <a:r>
              <a:rPr lang="en-US" dirty="0">
                <a:sym typeface="Wingdings" panose="05000000000000000000" pitchFamily="2" charset="2"/>
              </a:rPr>
              <a:t> </a:t>
            </a:r>
            <a:r>
              <a:rPr lang="en-US" dirty="0" err="1">
                <a:sym typeface="Wingdings" panose="05000000000000000000" pitchFamily="2" charset="2"/>
              </a:rPr>
              <a:t>thể</a:t>
            </a:r>
            <a:r>
              <a:rPr lang="en-US" dirty="0">
                <a:sym typeface="Wingdings" panose="05000000000000000000" pitchFamily="2" charset="2"/>
              </a:rPr>
              <a:t> </a:t>
            </a:r>
            <a:r>
              <a:rPr lang="en-US" dirty="0" err="1">
                <a:sym typeface="Wingdings" panose="05000000000000000000" pitchFamily="2" charset="2"/>
              </a:rPr>
              <a:t>kt</a:t>
            </a:r>
            <a:r>
              <a:rPr lang="en-US" dirty="0">
                <a:sym typeface="Wingdings" panose="05000000000000000000" pitchFamily="2" charset="2"/>
              </a:rPr>
              <a:t> PGE2</a:t>
            </a:r>
          </a:p>
          <a:p>
            <a:pPr lvl="1"/>
            <a:r>
              <a:rPr lang="en-US" dirty="0">
                <a:sym typeface="Wingdings" panose="05000000000000000000" pitchFamily="2" charset="2"/>
              </a:rPr>
              <a:t>1x10</a:t>
            </a:r>
            <a:r>
              <a:rPr lang="en-US" baseline="30000" dirty="0">
                <a:sym typeface="Wingdings" panose="05000000000000000000" pitchFamily="2" charset="2"/>
              </a:rPr>
              <a:t>7</a:t>
            </a:r>
            <a:r>
              <a:rPr lang="en-US" dirty="0">
                <a:sym typeface="Wingdings" panose="05000000000000000000" pitchFamily="2" charset="2"/>
              </a:rPr>
              <a:t>/ 1 </a:t>
            </a:r>
            <a:r>
              <a:rPr lang="en-US" dirty="0" err="1">
                <a:sym typeface="Wingdings" panose="05000000000000000000" pitchFamily="2" charset="2"/>
              </a:rPr>
              <a:t>đơn</a:t>
            </a:r>
            <a:r>
              <a:rPr lang="en-US" dirty="0">
                <a:sym typeface="Wingdings" panose="05000000000000000000" pitchFamily="2" charset="2"/>
              </a:rPr>
              <a:t> </a:t>
            </a:r>
            <a:r>
              <a:rPr lang="en-US" dirty="0" err="1">
                <a:sym typeface="Wingdings" panose="05000000000000000000" pitchFamily="2" charset="2"/>
              </a:rPr>
              <a:t>vị</a:t>
            </a:r>
            <a:r>
              <a:rPr lang="en-US" dirty="0">
                <a:sym typeface="Wingdings" panose="05000000000000000000" pitchFamily="2" charset="2"/>
              </a:rPr>
              <a:t> RBC </a:t>
            </a:r>
            <a:r>
              <a:rPr lang="en-US" dirty="0" err="1">
                <a:sym typeface="Wingdings" panose="05000000000000000000" pitchFamily="2" charset="2"/>
              </a:rPr>
              <a:t>là</a:t>
            </a:r>
            <a:r>
              <a:rPr lang="en-US" dirty="0">
                <a:sym typeface="Wingdings" panose="05000000000000000000" pitchFamily="2" charset="2"/>
              </a:rPr>
              <a:t> </a:t>
            </a:r>
            <a:r>
              <a:rPr lang="en-US" dirty="0" err="1">
                <a:sym typeface="Wingdings" panose="05000000000000000000" pitchFamily="2" charset="2"/>
              </a:rPr>
              <a:t>số</a:t>
            </a:r>
            <a:r>
              <a:rPr lang="en-US" dirty="0">
                <a:sym typeface="Wingdings" panose="05000000000000000000" pitchFamily="2" charset="2"/>
              </a:rPr>
              <a:t> l</a:t>
            </a:r>
            <a:r>
              <a:rPr lang="vi-VN" dirty="0">
                <a:sym typeface="Wingdings" panose="05000000000000000000" pitchFamily="2" charset="2"/>
              </a:rPr>
              <a:t>ư</a:t>
            </a:r>
            <a:r>
              <a:rPr lang="en-US" dirty="0" err="1">
                <a:sym typeface="Wingdings" panose="05000000000000000000" pitchFamily="2" charset="2"/>
              </a:rPr>
              <a:t>ợng</a:t>
            </a:r>
            <a:r>
              <a:rPr lang="en-US" dirty="0">
                <a:sym typeface="Wingdings" panose="05000000000000000000" pitchFamily="2" charset="2"/>
              </a:rPr>
              <a:t> </a:t>
            </a:r>
            <a:r>
              <a:rPr lang="en-US" dirty="0" err="1">
                <a:sym typeface="Wingdings" panose="05000000000000000000" pitchFamily="2" charset="2"/>
              </a:rPr>
              <a:t>tối</a:t>
            </a:r>
            <a:r>
              <a:rPr lang="en-US" dirty="0">
                <a:sym typeface="Wingdings" panose="05000000000000000000" pitchFamily="2" charset="2"/>
              </a:rPr>
              <a:t> </a:t>
            </a:r>
            <a:r>
              <a:rPr lang="en-US" dirty="0" err="1">
                <a:sym typeface="Wingdings" panose="05000000000000000000" pitchFamily="2" charset="2"/>
              </a:rPr>
              <a:t>thiểu</a:t>
            </a:r>
            <a:r>
              <a:rPr lang="en-US" dirty="0">
                <a:sym typeface="Wingdings" panose="05000000000000000000" pitchFamily="2" charset="2"/>
              </a:rPr>
              <a:t> </a:t>
            </a:r>
            <a:r>
              <a:rPr lang="en-US" dirty="0" err="1">
                <a:sym typeface="Wingdings" panose="05000000000000000000" pitchFamily="2" charset="2"/>
              </a:rPr>
              <a:t>gây</a:t>
            </a:r>
            <a:r>
              <a:rPr lang="en-US" dirty="0">
                <a:sym typeface="Wingdings" panose="05000000000000000000" pitchFamily="2" charset="2"/>
              </a:rPr>
              <a:t> FNHTR</a:t>
            </a:r>
          </a:p>
          <a:p>
            <a:pPr lvl="1"/>
            <a:r>
              <a:rPr lang="en-US" dirty="0">
                <a:sym typeface="Wingdings" panose="05000000000000000000" pitchFamily="2" charset="2"/>
              </a:rPr>
              <a:t> </a:t>
            </a:r>
            <a:r>
              <a:rPr lang="en-US" dirty="0" err="1">
                <a:sym typeface="Wingdings" panose="05000000000000000000" pitchFamily="2" charset="2"/>
              </a:rPr>
              <a:t>giảm</a:t>
            </a:r>
            <a:r>
              <a:rPr lang="en-US" dirty="0">
                <a:sym typeface="Wingdings" panose="05000000000000000000" pitchFamily="2" charset="2"/>
              </a:rPr>
              <a:t> </a:t>
            </a:r>
            <a:r>
              <a:rPr lang="en-US" dirty="0" err="1">
                <a:sym typeface="Wingdings" panose="05000000000000000000" pitchFamily="2" charset="2"/>
              </a:rPr>
              <a:t>bạch</a:t>
            </a:r>
            <a:r>
              <a:rPr lang="en-US" dirty="0">
                <a:sym typeface="Wingdings" panose="05000000000000000000" pitchFamily="2" charset="2"/>
              </a:rPr>
              <a:t> </a:t>
            </a:r>
            <a:r>
              <a:rPr lang="en-US" dirty="0" err="1">
                <a:sym typeface="Wingdings" panose="05000000000000000000" pitchFamily="2" charset="2"/>
              </a:rPr>
              <a:t>cầu</a:t>
            </a:r>
            <a:r>
              <a:rPr lang="en-US" dirty="0">
                <a:sym typeface="Wingdings" panose="05000000000000000000" pitchFamily="2" charset="2"/>
              </a:rPr>
              <a:t> </a:t>
            </a:r>
            <a:r>
              <a:rPr lang="en-US" dirty="0" err="1">
                <a:sym typeface="Wingdings" panose="05000000000000000000" pitchFamily="2" charset="2"/>
              </a:rPr>
              <a:t>trong</a:t>
            </a:r>
            <a:r>
              <a:rPr lang="en-US" dirty="0">
                <a:sym typeface="Wingdings" panose="05000000000000000000" pitchFamily="2" charset="2"/>
              </a:rPr>
              <a:t> </a:t>
            </a:r>
            <a:r>
              <a:rPr lang="en-US" dirty="0" err="1">
                <a:sym typeface="Wingdings" panose="05000000000000000000" pitchFamily="2" charset="2"/>
              </a:rPr>
              <a:t>túi</a:t>
            </a:r>
            <a:r>
              <a:rPr lang="en-US" dirty="0">
                <a:sym typeface="Wingdings" panose="05000000000000000000" pitchFamily="2" charset="2"/>
              </a:rPr>
              <a:t> </a:t>
            </a:r>
            <a:r>
              <a:rPr lang="en-US" dirty="0" err="1">
                <a:sym typeface="Wingdings" panose="05000000000000000000" pitchFamily="2" charset="2"/>
              </a:rPr>
              <a:t>máu</a:t>
            </a:r>
            <a:r>
              <a:rPr lang="en-US" dirty="0">
                <a:sym typeface="Wingdings" panose="05000000000000000000" pitchFamily="2" charset="2"/>
              </a:rPr>
              <a:t> </a:t>
            </a:r>
            <a:r>
              <a:rPr lang="en-US" dirty="0" err="1">
                <a:sym typeface="Wingdings" panose="05000000000000000000" pitchFamily="2" charset="2"/>
              </a:rPr>
              <a:t>giảm</a:t>
            </a:r>
            <a:r>
              <a:rPr lang="en-US" dirty="0">
                <a:sym typeface="Wingdings" panose="05000000000000000000" pitchFamily="2" charset="2"/>
              </a:rPr>
              <a:t> FNHTR</a:t>
            </a:r>
          </a:p>
          <a:p>
            <a:pPr lvl="1"/>
            <a:endParaRPr lang="en-US" baseline="30000" dirty="0"/>
          </a:p>
        </p:txBody>
      </p:sp>
    </p:spTree>
    <p:extLst>
      <p:ext uri="{BB962C8B-B14F-4D97-AF65-F5344CB8AC3E}">
        <p14:creationId xmlns:p14="http://schemas.microsoft.com/office/powerpoint/2010/main" val="13461655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38761-65DA-485E-9127-30BD0510D5F3}"/>
              </a:ext>
            </a:extLst>
          </p:cNvPr>
          <p:cNvSpPr>
            <a:spLocks noGrp="1"/>
          </p:cNvSpPr>
          <p:nvPr>
            <p:ph type="title"/>
          </p:nvPr>
        </p:nvSpPr>
        <p:spPr/>
        <p:txBody>
          <a:bodyPr/>
          <a:lstStyle/>
          <a:p>
            <a:r>
              <a:rPr lang="en-US" dirty="0" err="1"/>
              <a:t>Bệnh</a:t>
            </a:r>
            <a:r>
              <a:rPr lang="en-US" dirty="0"/>
              <a:t> </a:t>
            </a:r>
            <a:r>
              <a:rPr lang="en-US" dirty="0" err="1"/>
              <a:t>sinh</a:t>
            </a:r>
            <a:br>
              <a:rPr lang="en-US" dirty="0"/>
            </a:br>
            <a:r>
              <a:rPr lang="en-US" dirty="0"/>
              <a:t>non-classical</a:t>
            </a:r>
          </a:p>
        </p:txBody>
      </p:sp>
      <p:sp>
        <p:nvSpPr>
          <p:cNvPr id="3" name="Content Placeholder 2">
            <a:extLst>
              <a:ext uri="{FF2B5EF4-FFF2-40B4-BE49-F238E27FC236}">
                <a16:creationId xmlns:a16="http://schemas.microsoft.com/office/drawing/2014/main" id="{D2F102F8-2185-4C83-A320-8CE4DE4FD6FB}"/>
              </a:ext>
            </a:extLst>
          </p:cNvPr>
          <p:cNvSpPr>
            <a:spLocks noGrp="1"/>
          </p:cNvSpPr>
          <p:nvPr>
            <p:ph idx="1"/>
          </p:nvPr>
        </p:nvSpPr>
        <p:spPr/>
        <p:txBody>
          <a:bodyPr>
            <a:normAutofit lnSpcReduction="10000"/>
          </a:bodyPr>
          <a:lstStyle/>
          <a:p>
            <a:r>
              <a:rPr lang="en-US" dirty="0" err="1"/>
              <a:t>Tỷ</a:t>
            </a:r>
            <a:r>
              <a:rPr lang="en-US" dirty="0"/>
              <a:t> </a:t>
            </a:r>
            <a:r>
              <a:rPr lang="en-US" dirty="0" err="1"/>
              <a:t>lệ</a:t>
            </a:r>
            <a:r>
              <a:rPr lang="en-US" dirty="0"/>
              <a:t> FNHTR </a:t>
            </a:r>
            <a:r>
              <a:rPr lang="en-US" dirty="0" err="1"/>
              <a:t>tăng</a:t>
            </a:r>
            <a:r>
              <a:rPr lang="en-US" dirty="0"/>
              <a:t> </a:t>
            </a:r>
            <a:r>
              <a:rPr lang="en-US" dirty="0" err="1"/>
              <a:t>với</a:t>
            </a:r>
            <a:r>
              <a:rPr lang="en-US" dirty="0"/>
              <a:t> </a:t>
            </a:r>
            <a:r>
              <a:rPr lang="en-US" dirty="0" err="1"/>
              <a:t>thời</a:t>
            </a:r>
            <a:r>
              <a:rPr lang="en-US" dirty="0"/>
              <a:t> </a:t>
            </a:r>
            <a:r>
              <a:rPr lang="en-US" dirty="0" err="1"/>
              <a:t>gian</a:t>
            </a:r>
            <a:r>
              <a:rPr lang="en-US" dirty="0"/>
              <a:t> </a:t>
            </a:r>
            <a:r>
              <a:rPr lang="en-US" dirty="0" err="1"/>
              <a:t>tích</a:t>
            </a:r>
            <a:r>
              <a:rPr lang="en-US" dirty="0"/>
              <a:t> </a:t>
            </a:r>
            <a:r>
              <a:rPr lang="en-US" dirty="0" err="1"/>
              <a:t>trữ</a:t>
            </a:r>
            <a:r>
              <a:rPr lang="en-US" dirty="0"/>
              <a:t> </a:t>
            </a:r>
            <a:r>
              <a:rPr lang="en-US" dirty="0" err="1"/>
              <a:t>tiểu</a:t>
            </a:r>
            <a:r>
              <a:rPr lang="en-US" dirty="0"/>
              <a:t> </a:t>
            </a:r>
            <a:r>
              <a:rPr lang="en-US" dirty="0" err="1"/>
              <a:t>cầu</a:t>
            </a:r>
            <a:endParaRPr lang="en-US" dirty="0"/>
          </a:p>
          <a:p>
            <a:r>
              <a:rPr lang="en-US" dirty="0" err="1"/>
              <a:t>Các</a:t>
            </a:r>
            <a:r>
              <a:rPr lang="en-US" dirty="0"/>
              <a:t> cytokine </a:t>
            </a:r>
            <a:r>
              <a:rPr lang="en-US" dirty="0" err="1"/>
              <a:t>xuất</a:t>
            </a:r>
            <a:r>
              <a:rPr lang="en-US" dirty="0"/>
              <a:t> </a:t>
            </a:r>
            <a:r>
              <a:rPr lang="en-US" dirty="0" err="1"/>
              <a:t>phát</a:t>
            </a:r>
            <a:r>
              <a:rPr lang="en-US" dirty="0"/>
              <a:t> </a:t>
            </a:r>
            <a:r>
              <a:rPr lang="en-US" dirty="0" err="1"/>
              <a:t>từ</a:t>
            </a:r>
            <a:r>
              <a:rPr lang="en-US" dirty="0"/>
              <a:t> </a:t>
            </a:r>
            <a:r>
              <a:rPr lang="en-US" dirty="0" err="1"/>
              <a:t>bạch</a:t>
            </a:r>
            <a:r>
              <a:rPr lang="en-US" dirty="0"/>
              <a:t> </a:t>
            </a:r>
            <a:r>
              <a:rPr lang="en-US" dirty="0" err="1"/>
              <a:t>cầu</a:t>
            </a:r>
            <a:r>
              <a:rPr lang="en-US" dirty="0"/>
              <a:t> </a:t>
            </a:r>
            <a:r>
              <a:rPr lang="en-US" dirty="0" err="1"/>
              <a:t>hoặc</a:t>
            </a:r>
            <a:r>
              <a:rPr lang="en-US" dirty="0"/>
              <a:t> cytokine </a:t>
            </a:r>
            <a:r>
              <a:rPr lang="en-US" dirty="0" err="1"/>
              <a:t>tiền</a:t>
            </a:r>
            <a:r>
              <a:rPr lang="en-US" dirty="0"/>
              <a:t> </a:t>
            </a:r>
            <a:r>
              <a:rPr lang="en-US" dirty="0" err="1"/>
              <a:t>viêm</a:t>
            </a:r>
            <a:r>
              <a:rPr lang="en-US" dirty="0"/>
              <a:t> (L1</a:t>
            </a:r>
            <a:r>
              <a:rPr lang="el-GR" dirty="0"/>
              <a:t>β, </a:t>
            </a:r>
            <a:r>
              <a:rPr lang="en-US" dirty="0"/>
              <a:t>IL6, IL8, TNF</a:t>
            </a:r>
            <a:r>
              <a:rPr lang="el-GR" dirty="0"/>
              <a:t>α,</a:t>
            </a:r>
            <a:r>
              <a:rPr lang="en-US" dirty="0"/>
              <a:t> MIP1</a:t>
            </a:r>
            <a:r>
              <a:rPr lang="el-GR" dirty="0"/>
              <a:t>α,</a:t>
            </a:r>
            <a:r>
              <a:rPr lang="en-US" dirty="0"/>
              <a:t> GRO</a:t>
            </a:r>
            <a:r>
              <a:rPr lang="el-GR" dirty="0"/>
              <a:t>α</a:t>
            </a:r>
            <a:r>
              <a:rPr lang="en-US" dirty="0"/>
              <a:t>) </a:t>
            </a:r>
            <a:r>
              <a:rPr lang="en-US" dirty="0" err="1"/>
              <a:t>có</a:t>
            </a:r>
            <a:r>
              <a:rPr lang="en-US" dirty="0"/>
              <a:t> </a:t>
            </a:r>
            <a:r>
              <a:rPr lang="en-US" dirty="0" err="1"/>
              <a:t>hoạt</a:t>
            </a:r>
            <a:r>
              <a:rPr lang="en-US" dirty="0"/>
              <a:t> </a:t>
            </a:r>
            <a:r>
              <a:rPr lang="en-US" dirty="0" err="1"/>
              <a:t>tính</a:t>
            </a:r>
            <a:r>
              <a:rPr lang="en-US" dirty="0"/>
              <a:t> </a:t>
            </a:r>
            <a:r>
              <a:rPr lang="en-US" dirty="0" err="1"/>
              <a:t>gây</a:t>
            </a:r>
            <a:r>
              <a:rPr lang="en-US" dirty="0"/>
              <a:t> </a:t>
            </a:r>
            <a:r>
              <a:rPr lang="en-US" dirty="0" err="1"/>
              <a:t>sốt</a:t>
            </a:r>
            <a:r>
              <a:rPr lang="en-US" dirty="0"/>
              <a:t> </a:t>
            </a:r>
            <a:r>
              <a:rPr lang="en-US" dirty="0" err="1"/>
              <a:t>và</a:t>
            </a:r>
            <a:r>
              <a:rPr lang="en-US" dirty="0"/>
              <a:t> </a:t>
            </a:r>
            <a:r>
              <a:rPr lang="en-US" dirty="0" err="1"/>
              <a:t>liên</a:t>
            </a:r>
            <a:r>
              <a:rPr lang="en-US" dirty="0"/>
              <a:t> </a:t>
            </a:r>
            <a:r>
              <a:rPr lang="en-US" dirty="0" err="1"/>
              <a:t>quan</a:t>
            </a:r>
            <a:r>
              <a:rPr lang="en-US" dirty="0"/>
              <a:t> FNHTR</a:t>
            </a:r>
          </a:p>
          <a:p>
            <a:r>
              <a:rPr lang="en-US" dirty="0"/>
              <a:t>Cytokine </a:t>
            </a:r>
            <a:r>
              <a:rPr lang="en-US" dirty="0" err="1"/>
              <a:t>xuất</a:t>
            </a:r>
            <a:r>
              <a:rPr lang="en-US" dirty="0"/>
              <a:t> </a:t>
            </a:r>
            <a:r>
              <a:rPr lang="en-US" dirty="0" err="1"/>
              <a:t>phát</a:t>
            </a:r>
            <a:r>
              <a:rPr lang="en-US" dirty="0"/>
              <a:t> </a:t>
            </a:r>
            <a:r>
              <a:rPr lang="en-US" dirty="0" err="1"/>
              <a:t>từ</a:t>
            </a:r>
            <a:r>
              <a:rPr lang="en-US" dirty="0"/>
              <a:t> PLT </a:t>
            </a:r>
            <a:r>
              <a:rPr lang="en-US" dirty="0" err="1"/>
              <a:t>và</a:t>
            </a:r>
            <a:r>
              <a:rPr lang="en-US" dirty="0"/>
              <a:t> CD40L </a:t>
            </a:r>
            <a:r>
              <a:rPr lang="en-US" dirty="0" err="1"/>
              <a:t>liên</a:t>
            </a:r>
            <a:r>
              <a:rPr lang="en-US" dirty="0"/>
              <a:t> </a:t>
            </a:r>
            <a:r>
              <a:rPr lang="en-US" dirty="0" err="1"/>
              <a:t>quan</a:t>
            </a:r>
            <a:r>
              <a:rPr lang="en-US" dirty="0"/>
              <a:t> </a:t>
            </a:r>
            <a:r>
              <a:rPr lang="en-US" dirty="0" err="1"/>
              <a:t>với</a:t>
            </a:r>
            <a:r>
              <a:rPr lang="en-US" dirty="0"/>
              <a:t> FNHTR</a:t>
            </a:r>
          </a:p>
          <a:p>
            <a:r>
              <a:rPr lang="en-US" dirty="0" err="1"/>
              <a:t>Cơ</a:t>
            </a:r>
            <a:r>
              <a:rPr lang="en-US" dirty="0"/>
              <a:t> </a:t>
            </a:r>
            <a:r>
              <a:rPr lang="en-US" dirty="0" err="1"/>
              <a:t>chế</a:t>
            </a:r>
            <a:r>
              <a:rPr lang="en-US" dirty="0"/>
              <a:t> </a:t>
            </a:r>
            <a:r>
              <a:rPr lang="en-US" dirty="0" err="1"/>
              <a:t>sản</a:t>
            </a:r>
            <a:r>
              <a:rPr lang="en-US" dirty="0"/>
              <a:t> </a:t>
            </a:r>
            <a:r>
              <a:rPr lang="en-US" dirty="0" err="1"/>
              <a:t>sinh</a:t>
            </a:r>
            <a:r>
              <a:rPr lang="en-US" dirty="0"/>
              <a:t> ra cytokine </a:t>
            </a:r>
            <a:r>
              <a:rPr lang="en-US" dirty="0" err="1"/>
              <a:t>này</a:t>
            </a:r>
            <a:r>
              <a:rPr lang="en-US" dirty="0"/>
              <a:t> </a:t>
            </a:r>
            <a:r>
              <a:rPr lang="en-US" dirty="0" err="1"/>
              <a:t>ch</a:t>
            </a:r>
            <a:r>
              <a:rPr lang="vi-VN" dirty="0"/>
              <a:t>ư</a:t>
            </a:r>
            <a:r>
              <a:rPr lang="en-US" dirty="0"/>
              <a:t>a </a:t>
            </a:r>
            <a:r>
              <a:rPr lang="en-US" dirty="0" err="1"/>
              <a:t>rõ</a:t>
            </a:r>
            <a:r>
              <a:rPr lang="en-US" dirty="0"/>
              <a:t>. </a:t>
            </a:r>
          </a:p>
        </p:txBody>
      </p:sp>
    </p:spTree>
    <p:extLst>
      <p:ext uri="{BB962C8B-B14F-4D97-AF65-F5344CB8AC3E}">
        <p14:creationId xmlns:p14="http://schemas.microsoft.com/office/powerpoint/2010/main" val="20403284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80" name="Picture 2">
            <a:extLst>
              <a:ext uri="{FF2B5EF4-FFF2-40B4-BE49-F238E27FC236}">
                <a16:creationId xmlns:a16="http://schemas.microsoft.com/office/drawing/2014/main" id="{B1981535-B5AA-4E0C-ACE5-925CC19B20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1">
            <a:extLst>
              <a:ext uri="{FF2B5EF4-FFF2-40B4-BE49-F238E27FC236}">
                <a16:creationId xmlns:a16="http://schemas.microsoft.com/office/drawing/2014/main" id="{BF97D060-AA7E-4411-BA62-28BD1EBD55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38" name="Content Placeholder 4">
            <a:extLst>
              <a:ext uri="{FF2B5EF4-FFF2-40B4-BE49-F238E27FC236}">
                <a16:creationId xmlns:a16="http://schemas.microsoft.com/office/drawing/2014/main" id="{6231FA9A-E1E1-4AEE-8934-627D119F6E8B}"/>
              </a:ext>
            </a:extLst>
          </p:cNvPr>
          <p:cNvPicPr>
            <a:picLocks noGrp="1" noChangeAspect="1"/>
          </p:cNvPicPr>
          <p:nvPr>
            <p:ph idx="1"/>
          </p:nvPr>
        </p:nvPicPr>
        <p:blipFill>
          <a:blip r:embed="rId5"/>
          <a:stretch>
            <a:fillRect/>
          </a:stretch>
        </p:blipFill>
        <p:spPr>
          <a:xfrm>
            <a:off x="543304" y="863038"/>
            <a:ext cx="11105392" cy="5164006"/>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5977634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B2FF0-D17D-42CE-834E-137B72B92D18}"/>
              </a:ext>
            </a:extLst>
          </p:cNvPr>
          <p:cNvSpPr>
            <a:spLocks noGrp="1"/>
          </p:cNvSpPr>
          <p:nvPr>
            <p:ph type="title"/>
          </p:nvPr>
        </p:nvSpPr>
        <p:spPr/>
        <p:txBody>
          <a:bodyPr/>
          <a:lstStyle/>
          <a:p>
            <a:endParaRPr lang="en-US"/>
          </a:p>
        </p:txBody>
      </p:sp>
      <p:pic>
        <p:nvPicPr>
          <p:cNvPr id="2050" name="Picture 2" descr="HÃ¬nh áº£nh cÃ³ liÃªn quan">
            <a:extLst>
              <a:ext uri="{FF2B5EF4-FFF2-40B4-BE49-F238E27FC236}">
                <a16:creationId xmlns:a16="http://schemas.microsoft.com/office/drawing/2014/main" id="{2082F589-A7C1-466B-A661-E8DCF7EFE7A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67246" y="0"/>
            <a:ext cx="913445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44653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D6811-0410-4B30-94EE-B782A6ECDC6D}"/>
              </a:ext>
            </a:extLst>
          </p:cNvPr>
          <p:cNvSpPr>
            <a:spLocks noGrp="1"/>
          </p:cNvSpPr>
          <p:nvPr>
            <p:ph type="title"/>
          </p:nvPr>
        </p:nvSpPr>
        <p:spPr/>
        <p:txBody>
          <a:bodyPr/>
          <a:lstStyle/>
          <a:p>
            <a:r>
              <a:rPr lang="en-US" dirty="0" err="1"/>
              <a:t>Chẩn</a:t>
            </a:r>
            <a:r>
              <a:rPr lang="en-US" dirty="0"/>
              <a:t> </a:t>
            </a:r>
            <a:r>
              <a:rPr lang="en-US" dirty="0" err="1"/>
              <a:t>đoán</a:t>
            </a:r>
            <a:r>
              <a:rPr lang="en-US" dirty="0"/>
              <a:t> </a:t>
            </a:r>
          </a:p>
        </p:txBody>
      </p:sp>
      <p:sp>
        <p:nvSpPr>
          <p:cNvPr id="3" name="Content Placeholder 2">
            <a:extLst>
              <a:ext uri="{FF2B5EF4-FFF2-40B4-BE49-F238E27FC236}">
                <a16:creationId xmlns:a16="http://schemas.microsoft.com/office/drawing/2014/main" id="{F0433AA1-7395-4A5B-8957-63AEAC6A5556}"/>
              </a:ext>
            </a:extLst>
          </p:cNvPr>
          <p:cNvSpPr>
            <a:spLocks noGrp="1"/>
          </p:cNvSpPr>
          <p:nvPr>
            <p:ph idx="1"/>
          </p:nvPr>
        </p:nvSpPr>
        <p:spPr/>
        <p:txBody>
          <a:bodyPr/>
          <a:lstStyle/>
          <a:p>
            <a:r>
              <a:rPr lang="en-US" dirty="0"/>
              <a:t>Theo </a:t>
            </a:r>
            <a:r>
              <a:rPr lang="en-US" dirty="0" err="1"/>
              <a:t>dõi</a:t>
            </a:r>
            <a:r>
              <a:rPr lang="en-US" dirty="0"/>
              <a:t> </a:t>
            </a:r>
            <a:r>
              <a:rPr lang="en-US" dirty="0" err="1"/>
              <a:t>sinh</a:t>
            </a:r>
            <a:r>
              <a:rPr lang="en-US" dirty="0"/>
              <a:t> </a:t>
            </a:r>
            <a:r>
              <a:rPr lang="en-US" dirty="0" err="1"/>
              <a:t>hiệu</a:t>
            </a:r>
            <a:r>
              <a:rPr lang="en-US" dirty="0"/>
              <a:t> tr</a:t>
            </a:r>
            <a:r>
              <a:rPr lang="vi-VN" dirty="0"/>
              <a:t>ư</a:t>
            </a:r>
            <a:r>
              <a:rPr lang="en-US" dirty="0" err="1"/>
              <a:t>ớc</a:t>
            </a:r>
            <a:r>
              <a:rPr lang="en-US" dirty="0"/>
              <a:t>, </a:t>
            </a:r>
            <a:r>
              <a:rPr lang="en-US" dirty="0" err="1"/>
              <a:t>trong</a:t>
            </a:r>
            <a:r>
              <a:rPr lang="en-US" dirty="0"/>
              <a:t> </a:t>
            </a:r>
            <a:r>
              <a:rPr lang="en-US" dirty="0" err="1"/>
              <a:t>và</a:t>
            </a:r>
            <a:r>
              <a:rPr lang="en-US" dirty="0"/>
              <a:t> </a:t>
            </a:r>
            <a:r>
              <a:rPr lang="en-US" dirty="0" err="1"/>
              <a:t>sau</a:t>
            </a:r>
            <a:r>
              <a:rPr lang="en-US" dirty="0"/>
              <a:t> </a:t>
            </a:r>
            <a:r>
              <a:rPr lang="en-US" dirty="0" err="1"/>
              <a:t>truyền</a:t>
            </a:r>
            <a:endParaRPr lang="en-US" dirty="0"/>
          </a:p>
          <a:p>
            <a:r>
              <a:rPr lang="en-US" dirty="0" err="1"/>
              <a:t>Loại</a:t>
            </a:r>
            <a:r>
              <a:rPr lang="en-US" dirty="0"/>
              <a:t> </a:t>
            </a:r>
            <a:r>
              <a:rPr lang="en-US" dirty="0" err="1"/>
              <a:t>trừ</a:t>
            </a:r>
            <a:r>
              <a:rPr lang="en-US" dirty="0"/>
              <a:t> </a:t>
            </a:r>
            <a:r>
              <a:rPr lang="en-US" dirty="0" err="1"/>
              <a:t>các</a:t>
            </a:r>
            <a:r>
              <a:rPr lang="en-US" dirty="0"/>
              <a:t> </a:t>
            </a:r>
            <a:r>
              <a:rPr lang="en-US" dirty="0" err="1"/>
              <a:t>nguyên</a:t>
            </a:r>
            <a:r>
              <a:rPr lang="en-US" dirty="0"/>
              <a:t> </a:t>
            </a:r>
            <a:r>
              <a:rPr lang="en-US" dirty="0" err="1"/>
              <a:t>nhân</a:t>
            </a:r>
            <a:r>
              <a:rPr lang="en-US" dirty="0"/>
              <a:t> </a:t>
            </a:r>
            <a:r>
              <a:rPr lang="en-US" dirty="0" err="1"/>
              <a:t>khác</a:t>
            </a:r>
            <a:r>
              <a:rPr lang="en-US" dirty="0"/>
              <a:t> </a:t>
            </a:r>
            <a:r>
              <a:rPr lang="en-US" dirty="0" err="1"/>
              <a:t>gây</a:t>
            </a:r>
            <a:r>
              <a:rPr lang="en-US" dirty="0"/>
              <a:t> </a:t>
            </a:r>
            <a:r>
              <a:rPr lang="en-US" dirty="0" err="1"/>
              <a:t>sốt</a:t>
            </a:r>
            <a:r>
              <a:rPr lang="en-US" dirty="0"/>
              <a:t>: TMTH, sepsis, TRALI…</a:t>
            </a:r>
          </a:p>
          <a:p>
            <a:endParaRPr lang="en-US" dirty="0"/>
          </a:p>
        </p:txBody>
      </p:sp>
    </p:spTree>
    <p:extLst>
      <p:ext uri="{BB962C8B-B14F-4D97-AF65-F5344CB8AC3E}">
        <p14:creationId xmlns:p14="http://schemas.microsoft.com/office/powerpoint/2010/main" val="42224755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DAE03-72E0-4FFB-9635-F8EC35612AE5}"/>
              </a:ext>
            </a:extLst>
          </p:cNvPr>
          <p:cNvSpPr>
            <a:spLocks noGrp="1"/>
          </p:cNvSpPr>
          <p:nvPr>
            <p:ph type="title"/>
          </p:nvPr>
        </p:nvSpPr>
        <p:spPr/>
        <p:txBody>
          <a:bodyPr/>
          <a:lstStyle/>
          <a:p>
            <a:r>
              <a:rPr lang="en-US" dirty="0" err="1"/>
              <a:t>Điều</a:t>
            </a:r>
            <a:r>
              <a:rPr lang="en-US" dirty="0"/>
              <a:t> </a:t>
            </a:r>
            <a:r>
              <a:rPr lang="en-US" dirty="0" err="1"/>
              <a:t>trị</a:t>
            </a:r>
            <a:endParaRPr lang="en-US" dirty="0"/>
          </a:p>
        </p:txBody>
      </p:sp>
      <p:sp>
        <p:nvSpPr>
          <p:cNvPr id="3" name="Content Placeholder 2">
            <a:extLst>
              <a:ext uri="{FF2B5EF4-FFF2-40B4-BE49-F238E27FC236}">
                <a16:creationId xmlns:a16="http://schemas.microsoft.com/office/drawing/2014/main" id="{6C076F5A-6B43-45E3-A8E2-BBB252CDE1D1}"/>
              </a:ext>
            </a:extLst>
          </p:cNvPr>
          <p:cNvSpPr>
            <a:spLocks noGrp="1"/>
          </p:cNvSpPr>
          <p:nvPr>
            <p:ph idx="1"/>
          </p:nvPr>
        </p:nvSpPr>
        <p:spPr/>
        <p:txBody>
          <a:bodyPr/>
          <a:lstStyle/>
          <a:p>
            <a:r>
              <a:rPr lang="en-US" dirty="0" err="1"/>
              <a:t>Ngưng</a:t>
            </a:r>
            <a:r>
              <a:rPr lang="en-US" dirty="0"/>
              <a:t> </a:t>
            </a:r>
            <a:r>
              <a:rPr lang="en-US" dirty="0" err="1"/>
              <a:t>truyền</a:t>
            </a:r>
            <a:r>
              <a:rPr lang="en-US" dirty="0"/>
              <a:t> CPM</a:t>
            </a:r>
          </a:p>
          <a:p>
            <a:r>
              <a:rPr lang="en-US" dirty="0" err="1"/>
              <a:t>Hạ</a:t>
            </a:r>
            <a:r>
              <a:rPr lang="en-US" dirty="0"/>
              <a:t> </a:t>
            </a:r>
            <a:r>
              <a:rPr lang="en-US" dirty="0" err="1"/>
              <a:t>sốt</a:t>
            </a:r>
            <a:endParaRPr lang="en-US" dirty="0"/>
          </a:p>
          <a:p>
            <a:r>
              <a:rPr lang="en-US" dirty="0" err="1"/>
              <a:t>Tìm</a:t>
            </a:r>
            <a:r>
              <a:rPr lang="en-US" dirty="0"/>
              <a:t> </a:t>
            </a:r>
            <a:r>
              <a:rPr lang="en-US" dirty="0" err="1"/>
              <a:t>nguyên</a:t>
            </a:r>
            <a:r>
              <a:rPr lang="en-US" dirty="0"/>
              <a:t> </a:t>
            </a:r>
            <a:r>
              <a:rPr lang="en-US" dirty="0" err="1"/>
              <a:t>nhân</a:t>
            </a:r>
            <a:r>
              <a:rPr lang="en-US" dirty="0"/>
              <a:t> </a:t>
            </a:r>
            <a:r>
              <a:rPr lang="en-US" dirty="0" err="1"/>
              <a:t>gây</a:t>
            </a:r>
            <a:r>
              <a:rPr lang="en-US" dirty="0"/>
              <a:t> </a:t>
            </a:r>
            <a:r>
              <a:rPr lang="en-US" dirty="0" err="1"/>
              <a:t>sốt</a:t>
            </a:r>
            <a:r>
              <a:rPr lang="en-US" dirty="0"/>
              <a:t> </a:t>
            </a:r>
            <a:r>
              <a:rPr lang="en-US" dirty="0" err="1"/>
              <a:t>khác</a:t>
            </a:r>
            <a:endParaRPr lang="en-US" dirty="0"/>
          </a:p>
          <a:p>
            <a:r>
              <a:rPr lang="en-US" dirty="0" err="1"/>
              <a:t>Sử</a:t>
            </a:r>
            <a:r>
              <a:rPr lang="en-US" dirty="0"/>
              <a:t> </a:t>
            </a:r>
            <a:r>
              <a:rPr lang="en-US" dirty="0" err="1"/>
              <a:t>dụng</a:t>
            </a:r>
            <a:r>
              <a:rPr lang="en-US" dirty="0"/>
              <a:t> </a:t>
            </a:r>
            <a:r>
              <a:rPr lang="en-US" dirty="0" err="1"/>
              <a:t>thuốc</a:t>
            </a:r>
            <a:r>
              <a:rPr lang="en-US" dirty="0"/>
              <a:t>: </a:t>
            </a:r>
            <a:r>
              <a:rPr lang="en-US" u="sng" dirty="0">
                <a:hlinkClick r:id="rId2">
                  <a:extLst>
                    <a:ext uri="{A12FA001-AC4F-418D-AE19-62706E023703}">
                      <ahyp:hlinkClr xmlns:ahyp="http://schemas.microsoft.com/office/drawing/2018/hyperlinkcolor" val="tx"/>
                    </a:ext>
                  </a:extLst>
                </a:hlinkClick>
              </a:rPr>
              <a:t>meperidine</a:t>
            </a:r>
            <a:r>
              <a:rPr lang="en-US" dirty="0"/>
              <a:t> (25 to 50 mg) </a:t>
            </a:r>
            <a:r>
              <a:rPr lang="en-US" dirty="0" err="1"/>
              <a:t>nếu</a:t>
            </a:r>
            <a:r>
              <a:rPr lang="en-US" dirty="0"/>
              <a:t> </a:t>
            </a:r>
            <a:r>
              <a:rPr lang="en-US" dirty="0" err="1"/>
              <a:t>lạnh</a:t>
            </a:r>
            <a:r>
              <a:rPr lang="en-US" dirty="0"/>
              <a:t> run </a:t>
            </a:r>
            <a:r>
              <a:rPr lang="en-US" dirty="0" err="1"/>
              <a:t>nặng</a:t>
            </a:r>
            <a:endParaRPr lang="en-US" dirty="0"/>
          </a:p>
        </p:txBody>
      </p:sp>
    </p:spTree>
    <p:extLst>
      <p:ext uri="{BB962C8B-B14F-4D97-AF65-F5344CB8AC3E}">
        <p14:creationId xmlns:p14="http://schemas.microsoft.com/office/powerpoint/2010/main" val="7463891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F3F9620-B492-499F-B279-C43A5FC223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C19C663E-9BA6-4496-BC9B-93FF2283E8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46757"/>
          <a:stretch/>
        </p:blipFill>
        <p:spPr>
          <a:xfrm>
            <a:off x="0" y="0"/>
            <a:ext cx="12192000" cy="3651393"/>
          </a:xfrm>
          <a:prstGeom prst="rect">
            <a:avLst/>
          </a:prstGeom>
        </p:spPr>
      </p:pic>
      <p:pic>
        <p:nvPicPr>
          <p:cNvPr id="1026" name="Picture 2" descr="Káº¿t quáº£ hÃ¬nh áº£nh cho citrate metabolism into bicarbonate">
            <a:extLst>
              <a:ext uri="{FF2B5EF4-FFF2-40B4-BE49-F238E27FC236}">
                <a16:creationId xmlns:a16="http://schemas.microsoft.com/office/drawing/2014/main" id="{37DBAC36-3436-49BE-8A0E-FF30CE9E2DD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1494" y="4599268"/>
            <a:ext cx="4857486" cy="2258732"/>
          </a:xfrm>
          <a:prstGeom prst="roundRect">
            <a:avLst>
              <a:gd name="adj" fmla="val 530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a:solidFill>
                  <a:srgbClr val="FFFFFF"/>
                </a:solidFill>
              </a14:hiddenFill>
            </a:ext>
          </a:extLst>
        </p:spPr>
      </p:pic>
      <p:pic>
        <p:nvPicPr>
          <p:cNvPr id="75" name="Picture 74">
            <a:extLst>
              <a:ext uri="{FF2B5EF4-FFF2-40B4-BE49-F238E27FC236}">
                <a16:creationId xmlns:a16="http://schemas.microsoft.com/office/drawing/2014/main" id="{B0F28EC2-7576-4063-8685-C3F01C33ECA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61810" r="21258"/>
          <a:stretch/>
        </p:blipFill>
        <p:spPr>
          <a:xfrm>
            <a:off x="0" y="4238951"/>
            <a:ext cx="9600237" cy="2619049"/>
          </a:xfrm>
          <a:prstGeom prst="rect">
            <a:avLst/>
          </a:prstGeom>
        </p:spPr>
      </p:pic>
      <p:sp>
        <p:nvSpPr>
          <p:cNvPr id="2" name="Title 1">
            <a:extLst>
              <a:ext uri="{FF2B5EF4-FFF2-40B4-BE49-F238E27FC236}">
                <a16:creationId xmlns:a16="http://schemas.microsoft.com/office/drawing/2014/main" id="{F195B548-66C4-4732-8A6E-0D8691E267C7}"/>
              </a:ext>
            </a:extLst>
          </p:cNvPr>
          <p:cNvSpPr>
            <a:spLocks noGrp="1"/>
          </p:cNvSpPr>
          <p:nvPr>
            <p:ph type="title"/>
          </p:nvPr>
        </p:nvSpPr>
        <p:spPr>
          <a:xfrm>
            <a:off x="-598670" y="265591"/>
            <a:ext cx="3748035" cy="5641606"/>
          </a:xfrm>
        </p:spPr>
        <p:txBody>
          <a:bodyPr>
            <a:normAutofit/>
          </a:bodyPr>
          <a:lstStyle/>
          <a:p>
            <a:r>
              <a:rPr lang="en-US" dirty="0" err="1"/>
              <a:t>Ngộ</a:t>
            </a:r>
            <a:r>
              <a:rPr lang="en-US" dirty="0"/>
              <a:t> </a:t>
            </a:r>
            <a:r>
              <a:rPr lang="en-US" dirty="0" err="1"/>
              <a:t>độc</a:t>
            </a:r>
            <a:r>
              <a:rPr lang="en-US" dirty="0"/>
              <a:t> citrate</a:t>
            </a:r>
          </a:p>
        </p:txBody>
      </p:sp>
      <p:sp>
        <p:nvSpPr>
          <p:cNvPr id="3" name="Content Placeholder 2">
            <a:extLst>
              <a:ext uri="{FF2B5EF4-FFF2-40B4-BE49-F238E27FC236}">
                <a16:creationId xmlns:a16="http://schemas.microsoft.com/office/drawing/2014/main" id="{02357E25-8DC8-465C-BED9-F8BA009A1B90}"/>
              </a:ext>
            </a:extLst>
          </p:cNvPr>
          <p:cNvSpPr>
            <a:spLocks noGrp="1"/>
          </p:cNvSpPr>
          <p:nvPr>
            <p:ph idx="1"/>
          </p:nvPr>
        </p:nvSpPr>
        <p:spPr>
          <a:xfrm>
            <a:off x="2582779" y="618518"/>
            <a:ext cx="9244131" cy="3980750"/>
          </a:xfrm>
        </p:spPr>
        <p:txBody>
          <a:bodyPr>
            <a:normAutofit fontScale="92500" lnSpcReduction="10000"/>
          </a:bodyPr>
          <a:lstStyle/>
          <a:p>
            <a:r>
              <a:rPr lang="en-US" dirty="0" err="1"/>
              <a:t>Truyền</a:t>
            </a:r>
            <a:r>
              <a:rPr lang="en-US" dirty="0"/>
              <a:t> </a:t>
            </a:r>
            <a:r>
              <a:rPr lang="en-US" dirty="0" err="1"/>
              <a:t>khối</a:t>
            </a:r>
            <a:r>
              <a:rPr lang="en-US" dirty="0"/>
              <a:t> l</a:t>
            </a:r>
            <a:r>
              <a:rPr lang="vi-VN" dirty="0"/>
              <a:t>ư</a:t>
            </a:r>
            <a:r>
              <a:rPr lang="en-US" dirty="0" err="1"/>
              <a:t>ợng</a:t>
            </a:r>
            <a:r>
              <a:rPr lang="en-US" dirty="0"/>
              <a:t> </a:t>
            </a:r>
            <a:r>
              <a:rPr lang="en-US" dirty="0" err="1"/>
              <a:t>lớn</a:t>
            </a:r>
            <a:r>
              <a:rPr lang="en-US" dirty="0"/>
              <a:t>, </a:t>
            </a:r>
            <a:r>
              <a:rPr lang="en-US" dirty="0" err="1"/>
              <a:t>trao</a:t>
            </a:r>
            <a:r>
              <a:rPr lang="en-US" dirty="0"/>
              <a:t> </a:t>
            </a:r>
            <a:r>
              <a:rPr lang="en-US" dirty="0" err="1"/>
              <a:t>đổi</a:t>
            </a:r>
            <a:r>
              <a:rPr lang="en-US" dirty="0"/>
              <a:t> </a:t>
            </a:r>
            <a:r>
              <a:rPr lang="en-US" dirty="0" err="1"/>
              <a:t>huyết</a:t>
            </a:r>
            <a:r>
              <a:rPr lang="en-US" dirty="0"/>
              <a:t> t</a:t>
            </a:r>
            <a:r>
              <a:rPr lang="vi-VN" dirty="0"/>
              <a:t>ư</a:t>
            </a:r>
            <a:r>
              <a:rPr lang="en-US" dirty="0" err="1"/>
              <a:t>ơng</a:t>
            </a:r>
            <a:r>
              <a:rPr lang="en-US" dirty="0"/>
              <a:t>, </a:t>
            </a:r>
            <a:r>
              <a:rPr lang="en-US" dirty="0" err="1"/>
              <a:t>thủ</a:t>
            </a:r>
            <a:r>
              <a:rPr lang="en-US" dirty="0"/>
              <a:t> </a:t>
            </a:r>
            <a:r>
              <a:rPr lang="en-US" dirty="0" err="1"/>
              <a:t>thuật</a:t>
            </a:r>
            <a:r>
              <a:rPr lang="en-US" dirty="0"/>
              <a:t> </a:t>
            </a:r>
            <a:r>
              <a:rPr lang="en-US" dirty="0" err="1"/>
              <a:t>chiết</a:t>
            </a:r>
            <a:r>
              <a:rPr lang="en-US" dirty="0"/>
              <a:t> </a:t>
            </a:r>
            <a:r>
              <a:rPr lang="en-US" dirty="0" err="1"/>
              <a:t>tách</a:t>
            </a:r>
            <a:endParaRPr lang="en-US" dirty="0"/>
          </a:p>
          <a:p>
            <a:r>
              <a:rPr lang="en-US" dirty="0" err="1"/>
              <a:t>Sản</a:t>
            </a:r>
            <a:r>
              <a:rPr lang="en-US" dirty="0"/>
              <a:t> </a:t>
            </a:r>
            <a:r>
              <a:rPr lang="en-US" dirty="0" err="1"/>
              <a:t>xuất</a:t>
            </a:r>
            <a:r>
              <a:rPr lang="en-US" dirty="0"/>
              <a:t> a lactic </a:t>
            </a:r>
            <a:r>
              <a:rPr lang="en-US" dirty="0" err="1"/>
              <a:t>và</a:t>
            </a:r>
            <a:r>
              <a:rPr lang="en-US" dirty="0"/>
              <a:t> a pyruvic </a:t>
            </a:r>
            <a:r>
              <a:rPr lang="en-US" dirty="0" err="1"/>
              <a:t>bởi</a:t>
            </a:r>
            <a:r>
              <a:rPr lang="en-US" dirty="0"/>
              <a:t> HC</a:t>
            </a:r>
            <a:r>
              <a:rPr lang="en-US" dirty="0">
                <a:sym typeface="Wingdings" panose="05000000000000000000" pitchFamily="2" charset="2"/>
              </a:rPr>
              <a:t> </a:t>
            </a:r>
            <a:r>
              <a:rPr lang="en-US" b="1" dirty="0" err="1">
                <a:sym typeface="Wingdings" panose="05000000000000000000" pitchFamily="2" charset="2"/>
              </a:rPr>
              <a:t>toan</a:t>
            </a:r>
            <a:r>
              <a:rPr lang="en-US" b="1" dirty="0">
                <a:sym typeface="Wingdings" panose="05000000000000000000" pitchFamily="2" charset="2"/>
              </a:rPr>
              <a:t> CH </a:t>
            </a:r>
            <a:r>
              <a:rPr lang="en-US" b="1" dirty="0" err="1">
                <a:sym typeface="Wingdings" panose="05000000000000000000" pitchFamily="2" charset="2"/>
              </a:rPr>
              <a:t>tăng</a:t>
            </a:r>
            <a:r>
              <a:rPr lang="en-US" b="1" dirty="0">
                <a:sym typeface="Wingdings" panose="05000000000000000000" pitchFamily="2" charset="2"/>
              </a:rPr>
              <a:t> kali</a:t>
            </a:r>
            <a:endParaRPr lang="en-US" b="1" dirty="0"/>
          </a:p>
          <a:p>
            <a:r>
              <a:rPr lang="en-US" dirty="0"/>
              <a:t>Citrate </a:t>
            </a:r>
            <a:r>
              <a:rPr lang="en-US" dirty="0" err="1"/>
              <a:t>chuyển</a:t>
            </a:r>
            <a:r>
              <a:rPr lang="en-US" dirty="0"/>
              <a:t> </a:t>
            </a:r>
            <a:r>
              <a:rPr lang="en-US" dirty="0" err="1"/>
              <a:t>hóa</a:t>
            </a:r>
            <a:r>
              <a:rPr lang="en-US" dirty="0"/>
              <a:t> </a:t>
            </a:r>
            <a:r>
              <a:rPr lang="en-US" dirty="0" err="1"/>
              <a:t>Bicacbonat</a:t>
            </a:r>
            <a:r>
              <a:rPr lang="en-US" dirty="0"/>
              <a:t>: 1mmol</a:t>
            </a:r>
            <a:r>
              <a:rPr lang="en-US" dirty="0">
                <a:sym typeface="Wingdings" panose="05000000000000000000" pitchFamily="2" charset="2"/>
              </a:rPr>
              <a:t> 3mEq </a:t>
            </a:r>
            <a:r>
              <a:rPr lang="en-US" dirty="0" err="1">
                <a:sym typeface="Wingdings" panose="05000000000000000000" pitchFamily="2" charset="2"/>
              </a:rPr>
              <a:t>bicacbonat</a:t>
            </a:r>
            <a:r>
              <a:rPr lang="en-US" dirty="0">
                <a:sym typeface="Wingdings" panose="05000000000000000000" pitchFamily="2" charset="2"/>
              </a:rPr>
              <a:t> (23 </a:t>
            </a:r>
            <a:r>
              <a:rPr lang="en-US" dirty="0" err="1">
                <a:sym typeface="Wingdings" panose="05000000000000000000" pitchFamily="2" charset="2"/>
              </a:rPr>
              <a:t>mEq</a:t>
            </a:r>
            <a:r>
              <a:rPr lang="en-US" dirty="0">
                <a:sym typeface="Wingdings" panose="05000000000000000000" pitchFamily="2" charset="2"/>
              </a:rPr>
              <a:t>/1 đ</a:t>
            </a:r>
            <a:r>
              <a:rPr lang="vi-VN" dirty="0">
                <a:sym typeface="Wingdings" panose="05000000000000000000" pitchFamily="2" charset="2"/>
              </a:rPr>
              <a:t>ơ</a:t>
            </a:r>
            <a:r>
              <a:rPr lang="en-US" dirty="0">
                <a:sym typeface="Wingdings" panose="05000000000000000000" pitchFamily="2" charset="2"/>
              </a:rPr>
              <a:t>n </a:t>
            </a:r>
            <a:r>
              <a:rPr lang="en-US" dirty="0" err="1">
                <a:sym typeface="Wingdings" panose="05000000000000000000" pitchFamily="2" charset="2"/>
              </a:rPr>
              <a:t>vị</a:t>
            </a:r>
            <a:r>
              <a:rPr lang="en-US" dirty="0">
                <a:sym typeface="Wingdings" panose="05000000000000000000" pitchFamily="2" charset="2"/>
              </a:rPr>
              <a:t> </a:t>
            </a:r>
            <a:r>
              <a:rPr lang="en-US" dirty="0" err="1">
                <a:sym typeface="Wingdings" panose="05000000000000000000" pitchFamily="2" charset="2"/>
              </a:rPr>
              <a:t>máu</a:t>
            </a:r>
            <a:r>
              <a:rPr lang="en-US" dirty="0">
                <a:sym typeface="Wingdings" panose="05000000000000000000" pitchFamily="2" charset="2"/>
              </a:rPr>
              <a:t>) </a:t>
            </a:r>
            <a:r>
              <a:rPr lang="en-US" b="1" dirty="0" err="1">
                <a:sym typeface="Wingdings" panose="05000000000000000000" pitchFamily="2" charset="2"/>
              </a:rPr>
              <a:t>kiềm</a:t>
            </a:r>
            <a:r>
              <a:rPr lang="en-US" b="1" dirty="0">
                <a:sym typeface="Wingdings" panose="05000000000000000000" pitchFamily="2" charset="2"/>
              </a:rPr>
              <a:t> CH </a:t>
            </a:r>
            <a:r>
              <a:rPr lang="en-US" dirty="0">
                <a:sym typeface="Wingdings" panose="05000000000000000000" pitchFamily="2" charset="2"/>
              </a:rPr>
              <a:t>(BN </a:t>
            </a:r>
            <a:r>
              <a:rPr lang="en-US" dirty="0" err="1">
                <a:sym typeface="Wingdings" panose="05000000000000000000" pitchFamily="2" charset="2"/>
              </a:rPr>
              <a:t>suy</a:t>
            </a:r>
            <a:r>
              <a:rPr lang="en-US" dirty="0">
                <a:sym typeface="Wingdings" panose="05000000000000000000" pitchFamily="2" charset="2"/>
              </a:rPr>
              <a:t> </a:t>
            </a:r>
            <a:r>
              <a:rPr lang="en-US" dirty="0" err="1">
                <a:sym typeface="Wingdings" panose="05000000000000000000" pitchFamily="2" charset="2"/>
              </a:rPr>
              <a:t>thận</a:t>
            </a:r>
            <a:r>
              <a:rPr lang="en-US" dirty="0">
                <a:sym typeface="Wingdings" panose="05000000000000000000" pitchFamily="2" charset="2"/>
              </a:rPr>
              <a:t>, </a:t>
            </a:r>
            <a:r>
              <a:rPr lang="en-US" dirty="0" err="1">
                <a:sym typeface="Wingdings" panose="05000000000000000000" pitchFamily="2" charset="2"/>
              </a:rPr>
              <a:t>thiếu</a:t>
            </a:r>
            <a:r>
              <a:rPr lang="en-US" dirty="0">
                <a:sym typeface="Wingdings" panose="05000000000000000000" pitchFamily="2" charset="2"/>
              </a:rPr>
              <a:t> </a:t>
            </a:r>
            <a:r>
              <a:rPr lang="en-US" dirty="0" err="1">
                <a:sym typeface="Wingdings" panose="05000000000000000000" pitchFamily="2" charset="2"/>
              </a:rPr>
              <a:t>máu</a:t>
            </a:r>
            <a:r>
              <a:rPr lang="en-US" dirty="0">
                <a:sym typeface="Wingdings" panose="05000000000000000000" pitchFamily="2" charset="2"/>
              </a:rPr>
              <a:t> </a:t>
            </a:r>
            <a:r>
              <a:rPr lang="en-US" dirty="0" err="1">
                <a:sym typeface="Wingdings" panose="05000000000000000000" pitchFamily="2" charset="2"/>
              </a:rPr>
              <a:t>thận</a:t>
            </a:r>
            <a:r>
              <a:rPr lang="en-US" dirty="0">
                <a:sym typeface="Wingdings" panose="05000000000000000000" pitchFamily="2" charset="2"/>
              </a:rPr>
              <a:t> </a:t>
            </a:r>
            <a:r>
              <a:rPr lang="en-US" dirty="0" err="1">
                <a:sym typeface="Wingdings" panose="05000000000000000000" pitchFamily="2" charset="2"/>
              </a:rPr>
              <a:t>không</a:t>
            </a:r>
            <a:r>
              <a:rPr lang="en-US" dirty="0">
                <a:sym typeface="Wingdings" panose="05000000000000000000" pitchFamily="2" charset="2"/>
              </a:rPr>
              <a:t> </a:t>
            </a:r>
            <a:r>
              <a:rPr lang="en-US" dirty="0" err="1">
                <a:sym typeface="Wingdings" panose="05000000000000000000" pitchFamily="2" charset="2"/>
              </a:rPr>
              <a:t>thải</a:t>
            </a:r>
            <a:r>
              <a:rPr lang="en-US" dirty="0">
                <a:sym typeface="Wingdings" panose="05000000000000000000" pitchFamily="2" charset="2"/>
              </a:rPr>
              <a:t> </a:t>
            </a:r>
            <a:r>
              <a:rPr lang="en-US" dirty="0" err="1">
                <a:sym typeface="Wingdings" panose="05000000000000000000" pitchFamily="2" charset="2"/>
              </a:rPr>
              <a:t>bicacbonat</a:t>
            </a:r>
            <a:r>
              <a:rPr lang="en-US" dirty="0">
                <a:sym typeface="Wingdings" panose="05000000000000000000" pitchFamily="2" charset="2"/>
              </a:rPr>
              <a:t>) </a:t>
            </a:r>
            <a:r>
              <a:rPr lang="en-US" dirty="0" err="1">
                <a:sym typeface="Wingdings" panose="05000000000000000000" pitchFamily="2" charset="2"/>
              </a:rPr>
              <a:t>kèm</a:t>
            </a:r>
            <a:r>
              <a:rPr lang="en-US" dirty="0">
                <a:sym typeface="Wingdings" panose="05000000000000000000" pitchFamily="2" charset="2"/>
              </a:rPr>
              <a:t> </a:t>
            </a:r>
            <a:r>
              <a:rPr lang="en-US" b="1" dirty="0" err="1">
                <a:sym typeface="Wingdings" panose="05000000000000000000" pitchFamily="2" charset="2"/>
              </a:rPr>
              <a:t>hạ</a:t>
            </a:r>
            <a:r>
              <a:rPr lang="en-US" b="1" dirty="0">
                <a:sym typeface="Wingdings" panose="05000000000000000000" pitchFamily="2" charset="2"/>
              </a:rPr>
              <a:t> kali</a:t>
            </a:r>
          </a:p>
          <a:p>
            <a:r>
              <a:rPr lang="en-US" dirty="0" err="1">
                <a:sym typeface="Wingdings" panose="05000000000000000000" pitchFamily="2" charset="2"/>
              </a:rPr>
              <a:t>Citrat</a:t>
            </a:r>
            <a:r>
              <a:rPr lang="en-US" dirty="0">
                <a:sym typeface="Wingdings" panose="05000000000000000000" pitchFamily="2" charset="2"/>
              </a:rPr>
              <a:t> </a:t>
            </a:r>
            <a:r>
              <a:rPr lang="en-US" dirty="0" err="1">
                <a:sym typeface="Wingdings" panose="05000000000000000000" pitchFamily="2" charset="2"/>
              </a:rPr>
              <a:t>lk</a:t>
            </a:r>
            <a:r>
              <a:rPr lang="en-US" dirty="0">
                <a:sym typeface="Wingdings" panose="05000000000000000000" pitchFamily="2" charset="2"/>
              </a:rPr>
              <a:t> </a:t>
            </a:r>
            <a:r>
              <a:rPr lang="en-US" dirty="0" err="1">
                <a:sym typeface="Wingdings" panose="05000000000000000000" pitchFamily="2" charset="2"/>
              </a:rPr>
              <a:t>cộng</a:t>
            </a:r>
            <a:r>
              <a:rPr lang="en-US" dirty="0">
                <a:sym typeface="Wingdings" panose="05000000000000000000" pitchFamily="2" charset="2"/>
              </a:rPr>
              <a:t> </a:t>
            </a:r>
            <a:r>
              <a:rPr lang="en-US" dirty="0" err="1">
                <a:sym typeface="Wingdings" panose="05000000000000000000" pitchFamily="2" charset="2"/>
              </a:rPr>
              <a:t>hóa</a:t>
            </a:r>
            <a:r>
              <a:rPr lang="en-US" dirty="0">
                <a:sym typeface="Wingdings" panose="05000000000000000000" pitchFamily="2" charset="2"/>
              </a:rPr>
              <a:t> </a:t>
            </a:r>
            <a:r>
              <a:rPr lang="en-US" dirty="0" err="1">
                <a:sym typeface="Wingdings" panose="05000000000000000000" pitchFamily="2" charset="2"/>
              </a:rPr>
              <a:t>trị</a:t>
            </a:r>
            <a:r>
              <a:rPr lang="en-US" dirty="0">
                <a:sym typeface="Wingdings" panose="05000000000000000000" pitchFamily="2" charset="2"/>
              </a:rPr>
              <a:t> </a:t>
            </a:r>
            <a:r>
              <a:rPr lang="en-US" dirty="0" err="1">
                <a:sym typeface="Wingdings" panose="05000000000000000000" pitchFamily="2" charset="2"/>
              </a:rPr>
              <a:t>với</a:t>
            </a:r>
            <a:r>
              <a:rPr lang="en-US" dirty="0">
                <a:sym typeface="Wingdings" panose="05000000000000000000" pitchFamily="2" charset="2"/>
              </a:rPr>
              <a:t> cation (calcium, Mg) </a:t>
            </a:r>
            <a:r>
              <a:rPr lang="en-US" b="1" dirty="0" err="1">
                <a:sym typeface="Wingdings" panose="05000000000000000000" pitchFamily="2" charset="2"/>
              </a:rPr>
              <a:t>hạ</a:t>
            </a:r>
            <a:r>
              <a:rPr lang="en-US" b="1" dirty="0">
                <a:sym typeface="Wingdings" panose="05000000000000000000" pitchFamily="2" charset="2"/>
              </a:rPr>
              <a:t> </a:t>
            </a:r>
            <a:r>
              <a:rPr lang="en-US" b="1" dirty="0" err="1">
                <a:sym typeface="Wingdings" panose="05000000000000000000" pitchFamily="2" charset="2"/>
              </a:rPr>
              <a:t>calci</a:t>
            </a:r>
            <a:r>
              <a:rPr lang="en-US" b="1" dirty="0">
                <a:sym typeface="Wingdings" panose="05000000000000000000" pitchFamily="2" charset="2"/>
              </a:rPr>
              <a:t> </a:t>
            </a:r>
            <a:r>
              <a:rPr lang="en-US" b="1" dirty="0" err="1">
                <a:sym typeface="Wingdings" panose="05000000000000000000" pitchFamily="2" charset="2"/>
              </a:rPr>
              <a:t>máu</a:t>
            </a:r>
            <a:r>
              <a:rPr lang="en-US" b="1" dirty="0">
                <a:sym typeface="Wingdings" panose="05000000000000000000" pitchFamily="2" charset="2"/>
              </a:rPr>
              <a:t> (</a:t>
            </a:r>
            <a:r>
              <a:rPr lang="en-US" b="1" dirty="0" err="1">
                <a:sym typeface="Wingdings" panose="05000000000000000000" pitchFamily="2" charset="2"/>
              </a:rPr>
              <a:t>tê</a:t>
            </a:r>
            <a:r>
              <a:rPr lang="en-US" b="1" dirty="0">
                <a:sym typeface="Wingdings" panose="05000000000000000000" pitchFamily="2" charset="2"/>
              </a:rPr>
              <a:t> </a:t>
            </a:r>
            <a:r>
              <a:rPr lang="en-US" b="1" dirty="0" err="1">
                <a:sym typeface="Wingdings" panose="05000000000000000000" pitchFamily="2" charset="2"/>
              </a:rPr>
              <a:t>môi</a:t>
            </a:r>
            <a:r>
              <a:rPr lang="en-US" b="1" dirty="0">
                <a:sym typeface="Wingdings" panose="05000000000000000000" pitchFamily="2" charset="2"/>
              </a:rPr>
              <a:t>, </a:t>
            </a:r>
            <a:r>
              <a:rPr lang="en-US" b="1" dirty="0" err="1">
                <a:sym typeface="Wingdings" panose="05000000000000000000" pitchFamily="2" charset="2"/>
              </a:rPr>
              <a:t>ngoại</a:t>
            </a:r>
            <a:r>
              <a:rPr lang="en-US" b="1" dirty="0">
                <a:sym typeface="Wingdings" panose="05000000000000000000" pitchFamily="2" charset="2"/>
              </a:rPr>
              <a:t> </a:t>
            </a:r>
            <a:r>
              <a:rPr lang="en-US" b="1" dirty="0" err="1">
                <a:sym typeface="Wingdings" panose="05000000000000000000" pitchFamily="2" charset="2"/>
              </a:rPr>
              <a:t>biên</a:t>
            </a:r>
            <a:r>
              <a:rPr lang="en-US" b="1" dirty="0">
                <a:sym typeface="Wingdings" panose="05000000000000000000" pitchFamily="2" charset="2"/>
              </a:rPr>
              <a:t>, </a:t>
            </a:r>
            <a:r>
              <a:rPr lang="en-US" b="1" dirty="0" err="1">
                <a:sym typeface="Wingdings" panose="05000000000000000000" pitchFamily="2" charset="2"/>
              </a:rPr>
              <a:t>nôn</a:t>
            </a:r>
            <a:r>
              <a:rPr lang="en-US" b="1" dirty="0">
                <a:sym typeface="Wingdings" panose="05000000000000000000" pitchFamily="2" charset="2"/>
              </a:rPr>
              <a:t>, </a:t>
            </a:r>
            <a:r>
              <a:rPr lang="en-US" b="1" dirty="0" err="1">
                <a:sym typeface="Wingdings" panose="05000000000000000000" pitchFamily="2" charset="2"/>
              </a:rPr>
              <a:t>buồn</a:t>
            </a:r>
            <a:r>
              <a:rPr lang="en-US" b="1" dirty="0">
                <a:sym typeface="Wingdings" panose="05000000000000000000" pitchFamily="2" charset="2"/>
              </a:rPr>
              <a:t> </a:t>
            </a:r>
            <a:r>
              <a:rPr lang="en-US" b="1" dirty="0" err="1">
                <a:sym typeface="Wingdings" panose="05000000000000000000" pitchFamily="2" charset="2"/>
              </a:rPr>
              <a:t>nôn</a:t>
            </a:r>
            <a:r>
              <a:rPr lang="en-US" b="1" dirty="0">
                <a:sym typeface="Wingdings" panose="05000000000000000000" pitchFamily="2" charset="2"/>
              </a:rPr>
              <a:t>, co </a:t>
            </a:r>
            <a:r>
              <a:rPr lang="en-US" b="1" dirty="0" err="1">
                <a:sym typeface="Wingdings" panose="05000000000000000000" pitchFamily="2" charset="2"/>
              </a:rPr>
              <a:t>rút</a:t>
            </a:r>
            <a:r>
              <a:rPr lang="en-US" b="1" dirty="0">
                <a:sym typeface="Wingdings" panose="05000000000000000000" pitchFamily="2" charset="2"/>
              </a:rPr>
              <a:t> c</a:t>
            </a:r>
            <a:r>
              <a:rPr lang="vi-VN" b="1" dirty="0">
                <a:sym typeface="Wingdings" panose="05000000000000000000" pitchFamily="2" charset="2"/>
              </a:rPr>
              <a:t>ơ</a:t>
            </a:r>
            <a:r>
              <a:rPr lang="en-US" b="1" dirty="0">
                <a:sym typeface="Wingdings" panose="05000000000000000000" pitchFamily="2" charset="2"/>
              </a:rPr>
              <a:t>, </a:t>
            </a:r>
            <a:r>
              <a:rPr lang="en-US" b="1" dirty="0" err="1">
                <a:sym typeface="Wingdings" panose="05000000000000000000" pitchFamily="2" charset="2"/>
              </a:rPr>
              <a:t>hạ</a:t>
            </a:r>
            <a:r>
              <a:rPr lang="en-US" b="1" dirty="0">
                <a:sym typeface="Wingdings" panose="05000000000000000000" pitchFamily="2" charset="2"/>
              </a:rPr>
              <a:t> HA, </a:t>
            </a:r>
            <a:r>
              <a:rPr lang="en-US" b="1" dirty="0" err="1">
                <a:sym typeface="Wingdings" panose="05000000000000000000" pitchFamily="2" charset="2"/>
              </a:rPr>
              <a:t>nhịp</a:t>
            </a:r>
            <a:r>
              <a:rPr lang="en-US" b="1" dirty="0">
                <a:sym typeface="Wingdings" panose="05000000000000000000" pitchFamily="2" charset="2"/>
              </a:rPr>
              <a:t> </a:t>
            </a:r>
            <a:r>
              <a:rPr lang="en-US" b="1" dirty="0" err="1">
                <a:sym typeface="Wingdings" panose="05000000000000000000" pitchFamily="2" charset="2"/>
              </a:rPr>
              <a:t>tim</a:t>
            </a:r>
            <a:r>
              <a:rPr lang="en-US" b="1" dirty="0">
                <a:sym typeface="Wingdings" panose="05000000000000000000" pitchFamily="2" charset="2"/>
              </a:rPr>
              <a:t> </a:t>
            </a:r>
            <a:r>
              <a:rPr lang="en-US" b="1" dirty="0" err="1">
                <a:sym typeface="Wingdings" panose="05000000000000000000" pitchFamily="2" charset="2"/>
              </a:rPr>
              <a:t>chậm</a:t>
            </a:r>
            <a:r>
              <a:rPr lang="en-US" b="1" dirty="0">
                <a:sym typeface="Wingdings" panose="05000000000000000000" pitchFamily="2" charset="2"/>
              </a:rPr>
              <a:t>, tetany, QT </a:t>
            </a:r>
            <a:r>
              <a:rPr lang="en-US" b="1" dirty="0" err="1">
                <a:sym typeface="Wingdings" panose="05000000000000000000" pitchFamily="2" charset="2"/>
              </a:rPr>
              <a:t>dài</a:t>
            </a:r>
            <a:endParaRPr lang="en-US" b="1" dirty="0">
              <a:sym typeface="Wingdings" panose="05000000000000000000" pitchFamily="2" charset="2"/>
            </a:endParaRPr>
          </a:p>
          <a:p>
            <a:endParaRPr lang="en-US" dirty="0"/>
          </a:p>
        </p:txBody>
      </p:sp>
    </p:spTree>
    <p:extLst>
      <p:ext uri="{BB962C8B-B14F-4D97-AF65-F5344CB8AC3E}">
        <p14:creationId xmlns:p14="http://schemas.microsoft.com/office/powerpoint/2010/main" val="9474772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93C92-088B-4A6E-BD33-2D565F464EBB}"/>
              </a:ext>
            </a:extLst>
          </p:cNvPr>
          <p:cNvSpPr>
            <a:spLocks noGrp="1"/>
          </p:cNvSpPr>
          <p:nvPr>
            <p:ph type="title"/>
          </p:nvPr>
        </p:nvSpPr>
        <p:spPr/>
        <p:txBody>
          <a:bodyPr/>
          <a:lstStyle/>
          <a:p>
            <a:r>
              <a:rPr lang="en-US" dirty="0" err="1"/>
              <a:t>Hạ</a:t>
            </a:r>
            <a:r>
              <a:rPr lang="en-US" dirty="0"/>
              <a:t> </a:t>
            </a:r>
            <a:r>
              <a:rPr lang="en-US" dirty="0" err="1"/>
              <a:t>thân</a:t>
            </a:r>
            <a:r>
              <a:rPr lang="en-US" dirty="0"/>
              <a:t> </a:t>
            </a:r>
            <a:r>
              <a:rPr lang="en-US" dirty="0" err="1"/>
              <a:t>nhiệt</a:t>
            </a:r>
            <a:endParaRPr lang="en-US" dirty="0"/>
          </a:p>
        </p:txBody>
      </p:sp>
      <p:sp>
        <p:nvSpPr>
          <p:cNvPr id="3" name="Content Placeholder 2">
            <a:extLst>
              <a:ext uri="{FF2B5EF4-FFF2-40B4-BE49-F238E27FC236}">
                <a16:creationId xmlns:a16="http://schemas.microsoft.com/office/drawing/2014/main" id="{1C2F59E3-9660-4E39-88F7-9CCCA8D6B6B4}"/>
              </a:ext>
            </a:extLst>
          </p:cNvPr>
          <p:cNvSpPr>
            <a:spLocks noGrp="1"/>
          </p:cNvSpPr>
          <p:nvPr>
            <p:ph idx="1"/>
          </p:nvPr>
        </p:nvSpPr>
        <p:spPr/>
        <p:txBody>
          <a:bodyPr/>
          <a:lstStyle/>
          <a:p>
            <a:r>
              <a:rPr lang="en-US" dirty="0" err="1"/>
              <a:t>Hạ</a:t>
            </a:r>
            <a:r>
              <a:rPr lang="en-US" dirty="0"/>
              <a:t> </a:t>
            </a:r>
            <a:r>
              <a:rPr lang="en-US" dirty="0" err="1"/>
              <a:t>thân</a:t>
            </a:r>
            <a:r>
              <a:rPr lang="en-US" dirty="0"/>
              <a:t> </a:t>
            </a:r>
            <a:r>
              <a:rPr lang="en-US" dirty="0" err="1"/>
              <a:t>nhiệt</a:t>
            </a:r>
            <a:r>
              <a:rPr lang="en-US" dirty="0"/>
              <a:t>: &lt; 35 </a:t>
            </a:r>
            <a:r>
              <a:rPr lang="en-US" dirty="0" err="1"/>
              <a:t>độ</a:t>
            </a:r>
            <a:r>
              <a:rPr lang="en-US" dirty="0"/>
              <a:t> C</a:t>
            </a:r>
          </a:p>
          <a:p>
            <a:r>
              <a:rPr lang="en-US" dirty="0"/>
              <a:t>6 đ</a:t>
            </a:r>
            <a:r>
              <a:rPr lang="vi-VN" dirty="0"/>
              <a:t>ơ</a:t>
            </a:r>
            <a:r>
              <a:rPr lang="en-US" dirty="0"/>
              <a:t>n </a:t>
            </a:r>
            <a:r>
              <a:rPr lang="en-US" dirty="0" err="1"/>
              <a:t>vị</a:t>
            </a:r>
            <a:r>
              <a:rPr lang="en-US" dirty="0"/>
              <a:t> HCL ở 4 </a:t>
            </a:r>
            <a:r>
              <a:rPr lang="en-US" dirty="0" err="1"/>
              <a:t>độ</a:t>
            </a:r>
            <a:r>
              <a:rPr lang="en-US" dirty="0"/>
              <a:t> C </a:t>
            </a:r>
            <a:r>
              <a:rPr lang="en-US" dirty="0" err="1"/>
              <a:t>giảm</a:t>
            </a:r>
            <a:r>
              <a:rPr lang="en-US" dirty="0"/>
              <a:t> 1 </a:t>
            </a:r>
            <a:r>
              <a:rPr lang="en-US" dirty="0" err="1"/>
              <a:t>độ</a:t>
            </a:r>
            <a:r>
              <a:rPr lang="en-US" dirty="0"/>
              <a:t> C ở ng</a:t>
            </a:r>
            <a:r>
              <a:rPr lang="vi-VN" dirty="0"/>
              <a:t>ư</a:t>
            </a:r>
            <a:r>
              <a:rPr lang="en-US" dirty="0" err="1"/>
              <a:t>ời</a:t>
            </a:r>
            <a:r>
              <a:rPr lang="en-US" dirty="0"/>
              <a:t> 70 </a:t>
            </a:r>
            <a:r>
              <a:rPr lang="en-US" dirty="0" err="1"/>
              <a:t>kí</a:t>
            </a:r>
            <a:endParaRPr lang="en-US" dirty="0"/>
          </a:p>
          <a:p>
            <a:r>
              <a:rPr lang="en-US" dirty="0" err="1"/>
              <a:t>Là</a:t>
            </a:r>
            <a:r>
              <a:rPr lang="en-US" dirty="0"/>
              <a:t> YTNC </a:t>
            </a:r>
            <a:r>
              <a:rPr lang="en-US" dirty="0" err="1"/>
              <a:t>của</a:t>
            </a:r>
            <a:r>
              <a:rPr lang="en-US" dirty="0"/>
              <a:t> </a:t>
            </a:r>
            <a:r>
              <a:rPr lang="en-US" dirty="0" err="1"/>
              <a:t>bệnh</a:t>
            </a:r>
            <a:r>
              <a:rPr lang="en-US" dirty="0"/>
              <a:t> </a:t>
            </a:r>
            <a:r>
              <a:rPr lang="en-US" dirty="0" err="1"/>
              <a:t>lý</a:t>
            </a:r>
            <a:r>
              <a:rPr lang="en-US" dirty="0"/>
              <a:t> </a:t>
            </a:r>
            <a:r>
              <a:rPr lang="en-US" dirty="0" err="1"/>
              <a:t>đông</a:t>
            </a:r>
            <a:r>
              <a:rPr lang="en-US" dirty="0"/>
              <a:t> </a:t>
            </a:r>
            <a:r>
              <a:rPr lang="en-US" dirty="0" err="1"/>
              <a:t>máu</a:t>
            </a:r>
            <a:r>
              <a:rPr lang="en-US" dirty="0"/>
              <a:t> </a:t>
            </a:r>
            <a:r>
              <a:rPr lang="en-US" dirty="0" err="1"/>
              <a:t>sớm</a:t>
            </a:r>
            <a:r>
              <a:rPr lang="en-US" dirty="0"/>
              <a:t>, </a:t>
            </a:r>
            <a:r>
              <a:rPr lang="en-US" dirty="0" err="1"/>
              <a:t>suy</a:t>
            </a:r>
            <a:r>
              <a:rPr lang="en-US" dirty="0"/>
              <a:t> </a:t>
            </a:r>
            <a:r>
              <a:rPr lang="en-US" dirty="0" err="1"/>
              <a:t>đa</a:t>
            </a:r>
            <a:r>
              <a:rPr lang="en-US" dirty="0"/>
              <a:t> c</a:t>
            </a:r>
            <a:r>
              <a:rPr lang="vi-VN" dirty="0"/>
              <a:t>ơ</a:t>
            </a:r>
            <a:r>
              <a:rPr lang="en-US" dirty="0"/>
              <a:t> </a:t>
            </a:r>
            <a:r>
              <a:rPr lang="en-US" dirty="0" err="1"/>
              <a:t>quan</a:t>
            </a:r>
            <a:r>
              <a:rPr lang="en-US" dirty="0"/>
              <a:t> </a:t>
            </a:r>
            <a:r>
              <a:rPr lang="en-US" dirty="0" err="1"/>
              <a:t>và</a:t>
            </a:r>
            <a:r>
              <a:rPr lang="en-US" dirty="0"/>
              <a:t> </a:t>
            </a:r>
            <a:r>
              <a:rPr lang="en-US" dirty="0" err="1"/>
              <a:t>tử</a:t>
            </a:r>
            <a:r>
              <a:rPr lang="en-US" dirty="0"/>
              <a:t> </a:t>
            </a:r>
            <a:r>
              <a:rPr lang="en-US" dirty="0" err="1"/>
              <a:t>vong</a:t>
            </a:r>
            <a:endParaRPr lang="en-US" dirty="0"/>
          </a:p>
        </p:txBody>
      </p:sp>
    </p:spTree>
    <p:extLst>
      <p:ext uri="{BB962C8B-B14F-4D97-AF65-F5344CB8AC3E}">
        <p14:creationId xmlns:p14="http://schemas.microsoft.com/office/powerpoint/2010/main" val="3798935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B1981535-B5AA-4E0C-ACE5-925CC19B20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F97D060-AA7E-4411-BA62-28BD1EBD55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Freeform: Shape 13">
            <a:extLst>
              <a:ext uri="{FF2B5EF4-FFF2-40B4-BE49-F238E27FC236}">
                <a16:creationId xmlns:a16="http://schemas.microsoft.com/office/drawing/2014/main" id="{DDDE267B-E820-4910-868D-BA40CFB936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9523"/>
            <a:ext cx="10058400" cy="6867522"/>
          </a:xfrm>
          <a:custGeom>
            <a:avLst/>
            <a:gdLst>
              <a:gd name="connsiteX0" fmla="*/ 1263465 w 10058400"/>
              <a:gd name="connsiteY0" fmla="*/ 0 h 6867522"/>
              <a:gd name="connsiteX1" fmla="*/ 8794935 w 10058400"/>
              <a:gd name="connsiteY1" fmla="*/ 0 h 6867522"/>
              <a:gd name="connsiteX2" fmla="*/ 8909975 w 10058400"/>
              <a:gd name="connsiteY2" fmla="*/ 132807 h 6867522"/>
              <a:gd name="connsiteX3" fmla="*/ 10058400 w 10058400"/>
              <a:gd name="connsiteY3" fmla="*/ 3331845 h 6867522"/>
              <a:gd name="connsiteX4" fmla="*/ 8751905 w 10058400"/>
              <a:gd name="connsiteY4" fmla="*/ 6713366 h 6867522"/>
              <a:gd name="connsiteX5" fmla="*/ 8604930 w 10058400"/>
              <a:gd name="connsiteY5" fmla="*/ 6867522 h 6867522"/>
              <a:gd name="connsiteX6" fmla="*/ 1453470 w 10058400"/>
              <a:gd name="connsiteY6" fmla="*/ 6867522 h 6867522"/>
              <a:gd name="connsiteX7" fmla="*/ 1306495 w 10058400"/>
              <a:gd name="connsiteY7" fmla="*/ 6713366 h 6867522"/>
              <a:gd name="connsiteX8" fmla="*/ 0 w 10058400"/>
              <a:gd name="connsiteY8" fmla="*/ 3331845 h 6867522"/>
              <a:gd name="connsiteX9" fmla="*/ 1148425 w 10058400"/>
              <a:gd name="connsiteY9" fmla="*/ 132807 h 686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58400" h="6867522">
                <a:moveTo>
                  <a:pt x="1263465" y="0"/>
                </a:moveTo>
                <a:lnTo>
                  <a:pt x="8794935" y="0"/>
                </a:lnTo>
                <a:lnTo>
                  <a:pt x="8909975" y="132807"/>
                </a:lnTo>
                <a:cubicBezTo>
                  <a:pt x="9627420" y="1002149"/>
                  <a:pt x="10058400" y="2116667"/>
                  <a:pt x="10058400" y="3331845"/>
                </a:cubicBezTo>
                <a:cubicBezTo>
                  <a:pt x="10058400" y="4633822"/>
                  <a:pt x="9563653" y="5820244"/>
                  <a:pt x="8751905" y="6713366"/>
                </a:cubicBezTo>
                <a:lnTo>
                  <a:pt x="8604930" y="6867522"/>
                </a:lnTo>
                <a:lnTo>
                  <a:pt x="1453470" y="6867522"/>
                </a:lnTo>
                <a:lnTo>
                  <a:pt x="1306495" y="6713366"/>
                </a:lnTo>
                <a:cubicBezTo>
                  <a:pt x="494747" y="5820244"/>
                  <a:pt x="0" y="4633822"/>
                  <a:pt x="0" y="3331845"/>
                </a:cubicBezTo>
                <a:cubicBezTo>
                  <a:pt x="0" y="2116667"/>
                  <a:pt x="430980" y="1002149"/>
                  <a:pt x="1148425" y="132807"/>
                </a:cubicBezTo>
                <a:close/>
              </a:path>
            </a:pathLst>
          </a:custGeom>
          <a:solidFill>
            <a:srgbClr val="FFFFFF"/>
          </a:solidFill>
          <a:ln>
            <a:noFill/>
          </a:ln>
          <a:scene3d>
            <a:camera prst="orthographicFront"/>
            <a:lightRig rig="threePt" dir="t">
              <a:rot lat="0" lon="0" rev="2700000"/>
            </a:lightRig>
          </a:scene3d>
          <a:sp3d contourW="6350">
            <a:bevelT h="38100"/>
            <a:contourClr>
              <a:srgbClr val="C0C0C0"/>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Picture 15">
            <a:extLst>
              <a:ext uri="{FF2B5EF4-FFF2-40B4-BE49-F238E27FC236}">
                <a16:creationId xmlns:a16="http://schemas.microsoft.com/office/drawing/2014/main" id="{FF3E25D7-C2F8-445D-AA42-C1163028DA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Content Placeholder 4">
            <a:extLst>
              <a:ext uri="{FF2B5EF4-FFF2-40B4-BE49-F238E27FC236}">
                <a16:creationId xmlns:a16="http://schemas.microsoft.com/office/drawing/2014/main" id="{D2490038-0CB7-4757-A72A-1C78F2D6A647}"/>
              </a:ext>
            </a:extLst>
          </p:cNvPr>
          <p:cNvPicPr>
            <a:picLocks noGrp="1" noChangeAspect="1"/>
          </p:cNvPicPr>
          <p:nvPr>
            <p:ph idx="1"/>
          </p:nvPr>
        </p:nvPicPr>
        <p:blipFill>
          <a:blip r:embed="rId4"/>
          <a:stretch>
            <a:fillRect/>
          </a:stretch>
        </p:blipFill>
        <p:spPr>
          <a:xfrm>
            <a:off x="1957136" y="705853"/>
            <a:ext cx="8413121" cy="5005805"/>
          </a:xfrm>
          <a:prstGeom prst="rect">
            <a:avLst/>
          </a:prstGeom>
        </p:spPr>
      </p:pic>
    </p:spTree>
    <p:extLst>
      <p:ext uri="{BB962C8B-B14F-4D97-AF65-F5344CB8AC3E}">
        <p14:creationId xmlns:p14="http://schemas.microsoft.com/office/powerpoint/2010/main" val="4160569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B1981535-B5AA-4E0C-ACE5-925CC19B20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F97D060-AA7E-4411-BA62-28BD1EBD55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Freeform: Shape 14">
            <a:extLst>
              <a:ext uri="{FF2B5EF4-FFF2-40B4-BE49-F238E27FC236}">
                <a16:creationId xmlns:a16="http://schemas.microsoft.com/office/drawing/2014/main" id="{DDDE267B-E820-4910-868D-BA40CFB936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9523"/>
            <a:ext cx="10058400" cy="6867522"/>
          </a:xfrm>
          <a:custGeom>
            <a:avLst/>
            <a:gdLst>
              <a:gd name="connsiteX0" fmla="*/ 1263465 w 10058400"/>
              <a:gd name="connsiteY0" fmla="*/ 0 h 6867522"/>
              <a:gd name="connsiteX1" fmla="*/ 8794935 w 10058400"/>
              <a:gd name="connsiteY1" fmla="*/ 0 h 6867522"/>
              <a:gd name="connsiteX2" fmla="*/ 8909975 w 10058400"/>
              <a:gd name="connsiteY2" fmla="*/ 132807 h 6867522"/>
              <a:gd name="connsiteX3" fmla="*/ 10058400 w 10058400"/>
              <a:gd name="connsiteY3" fmla="*/ 3331845 h 6867522"/>
              <a:gd name="connsiteX4" fmla="*/ 8751905 w 10058400"/>
              <a:gd name="connsiteY4" fmla="*/ 6713366 h 6867522"/>
              <a:gd name="connsiteX5" fmla="*/ 8604930 w 10058400"/>
              <a:gd name="connsiteY5" fmla="*/ 6867522 h 6867522"/>
              <a:gd name="connsiteX6" fmla="*/ 1453470 w 10058400"/>
              <a:gd name="connsiteY6" fmla="*/ 6867522 h 6867522"/>
              <a:gd name="connsiteX7" fmla="*/ 1306495 w 10058400"/>
              <a:gd name="connsiteY7" fmla="*/ 6713366 h 6867522"/>
              <a:gd name="connsiteX8" fmla="*/ 0 w 10058400"/>
              <a:gd name="connsiteY8" fmla="*/ 3331845 h 6867522"/>
              <a:gd name="connsiteX9" fmla="*/ 1148425 w 10058400"/>
              <a:gd name="connsiteY9" fmla="*/ 132807 h 686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58400" h="6867522">
                <a:moveTo>
                  <a:pt x="1263465" y="0"/>
                </a:moveTo>
                <a:lnTo>
                  <a:pt x="8794935" y="0"/>
                </a:lnTo>
                <a:lnTo>
                  <a:pt x="8909975" y="132807"/>
                </a:lnTo>
                <a:cubicBezTo>
                  <a:pt x="9627420" y="1002149"/>
                  <a:pt x="10058400" y="2116667"/>
                  <a:pt x="10058400" y="3331845"/>
                </a:cubicBezTo>
                <a:cubicBezTo>
                  <a:pt x="10058400" y="4633822"/>
                  <a:pt x="9563653" y="5820244"/>
                  <a:pt x="8751905" y="6713366"/>
                </a:cubicBezTo>
                <a:lnTo>
                  <a:pt x="8604930" y="6867522"/>
                </a:lnTo>
                <a:lnTo>
                  <a:pt x="1453470" y="6867522"/>
                </a:lnTo>
                <a:lnTo>
                  <a:pt x="1306495" y="6713366"/>
                </a:lnTo>
                <a:cubicBezTo>
                  <a:pt x="494747" y="5820244"/>
                  <a:pt x="0" y="4633822"/>
                  <a:pt x="0" y="3331845"/>
                </a:cubicBezTo>
                <a:cubicBezTo>
                  <a:pt x="0" y="2116667"/>
                  <a:pt x="430980" y="1002149"/>
                  <a:pt x="1148425" y="132807"/>
                </a:cubicBezTo>
                <a:close/>
              </a:path>
            </a:pathLst>
          </a:custGeom>
          <a:solidFill>
            <a:srgbClr val="FFFFFF"/>
          </a:solidFill>
          <a:ln>
            <a:noFill/>
          </a:ln>
          <a:scene3d>
            <a:camera prst="orthographicFront"/>
            <a:lightRig rig="threePt" dir="t">
              <a:rot lat="0" lon="0" rev="2700000"/>
            </a:lightRig>
          </a:scene3d>
          <a:sp3d contourW="6350">
            <a:bevelT h="38100"/>
            <a:contourClr>
              <a:srgbClr val="C0C0C0"/>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7" name="Picture 16">
            <a:extLst>
              <a:ext uri="{FF2B5EF4-FFF2-40B4-BE49-F238E27FC236}">
                <a16:creationId xmlns:a16="http://schemas.microsoft.com/office/drawing/2014/main" id="{FF3E25D7-C2F8-445D-AA42-C1163028DA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Content Placeholder 5">
            <a:extLst>
              <a:ext uri="{FF2B5EF4-FFF2-40B4-BE49-F238E27FC236}">
                <a16:creationId xmlns:a16="http://schemas.microsoft.com/office/drawing/2014/main" id="{87907A88-7A74-443A-844B-04922711094D}"/>
              </a:ext>
            </a:extLst>
          </p:cNvPr>
          <p:cNvPicPr>
            <a:picLocks noGrp="1" noChangeAspect="1"/>
          </p:cNvPicPr>
          <p:nvPr>
            <p:ph idx="1"/>
          </p:nvPr>
        </p:nvPicPr>
        <p:blipFill>
          <a:blip r:embed="rId4"/>
          <a:stretch>
            <a:fillRect/>
          </a:stretch>
        </p:blipFill>
        <p:spPr>
          <a:xfrm>
            <a:off x="2013447" y="757238"/>
            <a:ext cx="8165105" cy="4858235"/>
          </a:xfrm>
          <a:prstGeom prst="rect">
            <a:avLst/>
          </a:prstGeom>
        </p:spPr>
      </p:pic>
    </p:spTree>
    <p:extLst>
      <p:ext uri="{BB962C8B-B14F-4D97-AF65-F5344CB8AC3E}">
        <p14:creationId xmlns:p14="http://schemas.microsoft.com/office/powerpoint/2010/main" val="14033729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C2ED6-0FCE-4907-A862-18A02E6280E0}"/>
              </a:ext>
            </a:extLst>
          </p:cNvPr>
          <p:cNvSpPr>
            <a:spLocks noGrp="1"/>
          </p:cNvSpPr>
          <p:nvPr>
            <p:ph type="title"/>
          </p:nvPr>
        </p:nvSpPr>
        <p:spPr/>
        <p:txBody>
          <a:bodyPr/>
          <a:lstStyle/>
          <a:p>
            <a:r>
              <a:rPr lang="en-US" dirty="0"/>
              <a:t>TA-GVHD</a:t>
            </a:r>
          </a:p>
        </p:txBody>
      </p:sp>
      <p:sp>
        <p:nvSpPr>
          <p:cNvPr id="3" name="Content Placeholder 2">
            <a:extLst>
              <a:ext uri="{FF2B5EF4-FFF2-40B4-BE49-F238E27FC236}">
                <a16:creationId xmlns:a16="http://schemas.microsoft.com/office/drawing/2014/main" id="{CDEF8DE6-EB7E-472E-9D26-4E3930E707E1}"/>
              </a:ext>
            </a:extLst>
          </p:cNvPr>
          <p:cNvSpPr>
            <a:spLocks noGrp="1"/>
          </p:cNvSpPr>
          <p:nvPr>
            <p:ph idx="1"/>
          </p:nvPr>
        </p:nvSpPr>
        <p:spPr/>
        <p:txBody>
          <a:bodyPr>
            <a:normAutofit fontScale="77500" lnSpcReduction="20000"/>
          </a:bodyPr>
          <a:lstStyle/>
          <a:p>
            <a:r>
              <a:rPr lang="en-US" dirty="0"/>
              <a:t>4-30 </a:t>
            </a:r>
            <a:r>
              <a:rPr lang="en-US" dirty="0" err="1"/>
              <a:t>ngày</a:t>
            </a:r>
            <a:r>
              <a:rPr lang="en-US" dirty="0"/>
              <a:t> </a:t>
            </a:r>
            <a:r>
              <a:rPr lang="en-US" dirty="0" err="1"/>
              <a:t>sau</a:t>
            </a:r>
            <a:r>
              <a:rPr lang="en-US" dirty="0"/>
              <a:t> </a:t>
            </a:r>
            <a:r>
              <a:rPr lang="en-US" dirty="0" err="1"/>
              <a:t>truyền</a:t>
            </a:r>
            <a:r>
              <a:rPr lang="en-US" dirty="0"/>
              <a:t> </a:t>
            </a:r>
            <a:r>
              <a:rPr lang="en-US" dirty="0" err="1"/>
              <a:t>máu</a:t>
            </a:r>
            <a:endParaRPr lang="en-US" dirty="0"/>
          </a:p>
          <a:p>
            <a:r>
              <a:rPr lang="en-US" dirty="0" err="1"/>
              <a:t>Phản</a:t>
            </a:r>
            <a:r>
              <a:rPr lang="en-US" dirty="0"/>
              <a:t> </a:t>
            </a:r>
            <a:r>
              <a:rPr lang="en-US" dirty="0" err="1"/>
              <a:t>ứng</a:t>
            </a:r>
            <a:r>
              <a:rPr lang="en-US" dirty="0"/>
              <a:t> </a:t>
            </a:r>
            <a:r>
              <a:rPr lang="en-US" dirty="0" err="1"/>
              <a:t>nặng</a:t>
            </a:r>
            <a:r>
              <a:rPr lang="en-US" dirty="0"/>
              <a:t>, </a:t>
            </a:r>
            <a:r>
              <a:rPr lang="en-US" dirty="0" err="1"/>
              <a:t>đe</a:t>
            </a:r>
            <a:r>
              <a:rPr lang="en-US" dirty="0"/>
              <a:t> </a:t>
            </a:r>
            <a:r>
              <a:rPr lang="en-US" dirty="0" err="1"/>
              <a:t>dọa</a:t>
            </a:r>
            <a:r>
              <a:rPr lang="en-US" dirty="0"/>
              <a:t> </a:t>
            </a:r>
            <a:r>
              <a:rPr lang="en-US" dirty="0" err="1"/>
              <a:t>tính</a:t>
            </a:r>
            <a:r>
              <a:rPr lang="en-US" dirty="0"/>
              <a:t> </a:t>
            </a:r>
            <a:r>
              <a:rPr lang="en-US" dirty="0" err="1"/>
              <a:t>mạng</a:t>
            </a:r>
            <a:endParaRPr lang="en-US" dirty="0"/>
          </a:p>
          <a:p>
            <a:r>
              <a:rPr lang="en-US" dirty="0" err="1"/>
              <a:t>Rất</a:t>
            </a:r>
            <a:r>
              <a:rPr lang="en-US" dirty="0"/>
              <a:t> </a:t>
            </a:r>
            <a:r>
              <a:rPr lang="en-US" dirty="0" err="1"/>
              <a:t>hiếm</a:t>
            </a:r>
            <a:r>
              <a:rPr lang="en-US" dirty="0"/>
              <a:t>, US 2005-2013 </a:t>
            </a:r>
            <a:r>
              <a:rPr lang="en-US" dirty="0" err="1"/>
              <a:t>chỉ</a:t>
            </a:r>
            <a:r>
              <a:rPr lang="en-US" dirty="0"/>
              <a:t> </a:t>
            </a:r>
            <a:r>
              <a:rPr lang="en-US" dirty="0" err="1"/>
              <a:t>có</a:t>
            </a:r>
            <a:r>
              <a:rPr lang="en-US" dirty="0"/>
              <a:t> 3 ca </a:t>
            </a:r>
            <a:r>
              <a:rPr lang="en-US" dirty="0" err="1"/>
              <a:t>trên</a:t>
            </a:r>
            <a:r>
              <a:rPr lang="en-US" dirty="0"/>
              <a:t> 150 </a:t>
            </a:r>
            <a:r>
              <a:rPr lang="en-US" dirty="0" err="1"/>
              <a:t>triệu</a:t>
            </a:r>
            <a:r>
              <a:rPr lang="en-US" dirty="0"/>
              <a:t> </a:t>
            </a:r>
            <a:r>
              <a:rPr lang="en-US" dirty="0" err="1"/>
              <a:t>thành</a:t>
            </a:r>
            <a:r>
              <a:rPr lang="en-US" dirty="0"/>
              <a:t> </a:t>
            </a:r>
            <a:r>
              <a:rPr lang="en-US" dirty="0" err="1"/>
              <a:t>phần</a:t>
            </a:r>
            <a:r>
              <a:rPr lang="en-US" dirty="0"/>
              <a:t> </a:t>
            </a:r>
            <a:r>
              <a:rPr lang="en-US" dirty="0" err="1"/>
              <a:t>máu</a:t>
            </a:r>
            <a:r>
              <a:rPr lang="en-US" dirty="0"/>
              <a:t> đ</a:t>
            </a:r>
            <a:r>
              <a:rPr lang="vi-VN" dirty="0"/>
              <a:t>ư</a:t>
            </a:r>
            <a:r>
              <a:rPr lang="en-US" dirty="0" err="1"/>
              <a:t>ợc</a:t>
            </a:r>
            <a:r>
              <a:rPr lang="en-US" dirty="0"/>
              <a:t> </a:t>
            </a:r>
            <a:r>
              <a:rPr lang="en-US" dirty="0" err="1"/>
              <a:t>truyền</a:t>
            </a:r>
            <a:r>
              <a:rPr lang="en-US" dirty="0"/>
              <a:t> ( </a:t>
            </a:r>
            <a:r>
              <a:rPr lang="en-US" dirty="0" err="1"/>
              <a:t>sử</a:t>
            </a:r>
            <a:r>
              <a:rPr lang="en-US" dirty="0"/>
              <a:t> </a:t>
            </a:r>
            <a:r>
              <a:rPr lang="en-US" dirty="0" err="1"/>
              <a:t>dụng</a:t>
            </a:r>
            <a:r>
              <a:rPr lang="en-US" dirty="0"/>
              <a:t> </a:t>
            </a:r>
            <a:r>
              <a:rPr lang="en-US" dirty="0" err="1"/>
              <a:t>máu</a:t>
            </a:r>
            <a:r>
              <a:rPr lang="en-US" dirty="0"/>
              <a:t> </a:t>
            </a:r>
            <a:r>
              <a:rPr lang="en-US" dirty="0" err="1"/>
              <a:t>tia</a:t>
            </a:r>
            <a:r>
              <a:rPr lang="en-US" dirty="0"/>
              <a:t> </a:t>
            </a:r>
            <a:r>
              <a:rPr lang="en-US" dirty="0" err="1"/>
              <a:t>xạ</a:t>
            </a:r>
            <a:r>
              <a:rPr lang="en-US" dirty="0"/>
              <a:t> </a:t>
            </a:r>
            <a:r>
              <a:rPr lang="en-US" dirty="0" err="1"/>
              <a:t>trong</a:t>
            </a:r>
            <a:r>
              <a:rPr lang="en-US" dirty="0"/>
              <a:t> </a:t>
            </a:r>
            <a:r>
              <a:rPr lang="en-US" dirty="0" err="1"/>
              <a:t>dân</a:t>
            </a:r>
            <a:r>
              <a:rPr lang="en-US" dirty="0"/>
              <a:t> </a:t>
            </a:r>
            <a:r>
              <a:rPr lang="en-US" dirty="0" err="1"/>
              <a:t>số</a:t>
            </a:r>
            <a:r>
              <a:rPr lang="en-US" dirty="0"/>
              <a:t> </a:t>
            </a:r>
            <a:r>
              <a:rPr lang="en-US" dirty="0" err="1"/>
              <a:t>nguy</a:t>
            </a:r>
            <a:r>
              <a:rPr lang="en-US" dirty="0"/>
              <a:t> c</a:t>
            </a:r>
            <a:r>
              <a:rPr lang="vi-VN" dirty="0"/>
              <a:t>ơ</a:t>
            </a:r>
            <a:r>
              <a:rPr lang="en-US" dirty="0"/>
              <a:t> cao)</a:t>
            </a:r>
          </a:p>
          <a:p>
            <a:r>
              <a:rPr lang="en-US" dirty="0" err="1"/>
              <a:t>Nhật</a:t>
            </a:r>
            <a:r>
              <a:rPr lang="en-US" dirty="0"/>
              <a:t> </a:t>
            </a:r>
            <a:r>
              <a:rPr lang="en-US" dirty="0" err="1"/>
              <a:t>bản</a:t>
            </a:r>
            <a:r>
              <a:rPr lang="en-US" dirty="0"/>
              <a:t> </a:t>
            </a:r>
            <a:r>
              <a:rPr lang="en-US" dirty="0" err="1"/>
              <a:t>phổ</a:t>
            </a:r>
            <a:r>
              <a:rPr lang="en-US" dirty="0"/>
              <a:t> </a:t>
            </a:r>
            <a:r>
              <a:rPr lang="en-US" dirty="0" err="1"/>
              <a:t>biến</a:t>
            </a:r>
            <a:r>
              <a:rPr lang="en-US" dirty="0"/>
              <a:t> h</a:t>
            </a:r>
            <a:r>
              <a:rPr lang="vi-VN" dirty="0"/>
              <a:t>ơ</a:t>
            </a:r>
            <a:r>
              <a:rPr lang="en-US" dirty="0"/>
              <a:t>n: ng</a:t>
            </a:r>
            <a:r>
              <a:rPr lang="vi-VN" dirty="0"/>
              <a:t>ư</a:t>
            </a:r>
            <a:r>
              <a:rPr lang="en-US" dirty="0" err="1"/>
              <a:t>ời</a:t>
            </a:r>
            <a:r>
              <a:rPr lang="en-US" dirty="0"/>
              <a:t> </a:t>
            </a:r>
            <a:r>
              <a:rPr lang="en-US" dirty="0" err="1"/>
              <a:t>cho</a:t>
            </a:r>
            <a:r>
              <a:rPr lang="en-US" dirty="0"/>
              <a:t> </a:t>
            </a:r>
            <a:r>
              <a:rPr lang="en-US" dirty="0" err="1"/>
              <a:t>là</a:t>
            </a:r>
            <a:r>
              <a:rPr lang="en-US" dirty="0"/>
              <a:t> </a:t>
            </a:r>
            <a:r>
              <a:rPr lang="en-US" dirty="0" err="1"/>
              <a:t>họ</a:t>
            </a:r>
            <a:r>
              <a:rPr lang="en-US" dirty="0"/>
              <a:t> </a:t>
            </a:r>
            <a:r>
              <a:rPr lang="en-US" dirty="0" err="1"/>
              <a:t>hàng</a:t>
            </a:r>
            <a:r>
              <a:rPr lang="en-US" dirty="0"/>
              <a:t> </a:t>
            </a:r>
          </a:p>
          <a:p>
            <a:r>
              <a:rPr lang="en-US" dirty="0" err="1"/>
              <a:t>Số</a:t>
            </a:r>
            <a:r>
              <a:rPr lang="en-US" dirty="0"/>
              <a:t> </a:t>
            </a:r>
            <a:r>
              <a:rPr lang="en-US" dirty="0" err="1"/>
              <a:t>liệu</a:t>
            </a:r>
            <a:r>
              <a:rPr lang="en-US" dirty="0"/>
              <a:t> t</a:t>
            </a:r>
            <a:r>
              <a:rPr lang="vi-VN" dirty="0"/>
              <a:t>ư</a:t>
            </a:r>
            <a:r>
              <a:rPr lang="en-US" dirty="0" err="1"/>
              <a:t>ơng</a:t>
            </a:r>
            <a:r>
              <a:rPr lang="en-US" dirty="0"/>
              <a:t> </a:t>
            </a:r>
            <a:r>
              <a:rPr lang="en-US" dirty="0" err="1"/>
              <a:t>tự</a:t>
            </a:r>
            <a:r>
              <a:rPr lang="en-US" dirty="0"/>
              <a:t> </a:t>
            </a:r>
            <a:r>
              <a:rPr lang="en-US" dirty="0" err="1"/>
              <a:t>cũng</a:t>
            </a:r>
            <a:r>
              <a:rPr lang="en-US" dirty="0"/>
              <a:t> </a:t>
            </a:r>
            <a:r>
              <a:rPr lang="en-US" dirty="0" err="1"/>
              <a:t>xảy</a:t>
            </a:r>
            <a:r>
              <a:rPr lang="en-US" dirty="0"/>
              <a:t> ra ở </a:t>
            </a:r>
            <a:r>
              <a:rPr lang="en-US" dirty="0" err="1"/>
              <a:t>nơi</a:t>
            </a:r>
            <a:r>
              <a:rPr lang="en-US" dirty="0"/>
              <a:t> HLA </a:t>
            </a:r>
            <a:r>
              <a:rPr lang="en-US" dirty="0" err="1"/>
              <a:t>không</a:t>
            </a:r>
            <a:r>
              <a:rPr lang="en-US" dirty="0"/>
              <a:t> </a:t>
            </a:r>
            <a:r>
              <a:rPr lang="en-US" dirty="0" err="1"/>
              <a:t>đa</a:t>
            </a:r>
            <a:r>
              <a:rPr lang="en-US" dirty="0"/>
              <a:t> </a:t>
            </a:r>
            <a:r>
              <a:rPr lang="en-US" dirty="0" err="1"/>
              <a:t>dạng</a:t>
            </a:r>
            <a:r>
              <a:rPr lang="en-US" dirty="0"/>
              <a:t> </a:t>
            </a:r>
            <a:r>
              <a:rPr lang="en-US" dirty="0" err="1"/>
              <a:t>giữa</a:t>
            </a:r>
            <a:r>
              <a:rPr lang="en-US" dirty="0"/>
              <a:t> </a:t>
            </a:r>
            <a:r>
              <a:rPr lang="en-US" dirty="0" err="1"/>
              <a:t>dân</a:t>
            </a:r>
            <a:r>
              <a:rPr lang="en-US" dirty="0"/>
              <a:t> </a:t>
            </a:r>
            <a:r>
              <a:rPr lang="en-US" dirty="0" err="1"/>
              <a:t>số</a:t>
            </a:r>
            <a:r>
              <a:rPr lang="en-US" dirty="0"/>
              <a:t> ng</a:t>
            </a:r>
            <a:r>
              <a:rPr lang="vi-VN" dirty="0"/>
              <a:t>ư</a:t>
            </a:r>
            <a:r>
              <a:rPr lang="en-US" dirty="0" err="1"/>
              <a:t>ời</a:t>
            </a:r>
            <a:r>
              <a:rPr lang="en-US" dirty="0"/>
              <a:t> </a:t>
            </a:r>
            <a:r>
              <a:rPr lang="en-US" dirty="0" err="1"/>
              <a:t>cho</a:t>
            </a:r>
            <a:r>
              <a:rPr lang="en-US" dirty="0"/>
              <a:t> </a:t>
            </a:r>
            <a:r>
              <a:rPr lang="en-US" dirty="0" err="1"/>
              <a:t>và</a:t>
            </a:r>
            <a:r>
              <a:rPr lang="en-US" dirty="0"/>
              <a:t> </a:t>
            </a:r>
            <a:r>
              <a:rPr lang="en-US" dirty="0" err="1"/>
              <a:t>nhận</a:t>
            </a:r>
            <a:r>
              <a:rPr lang="en-US" dirty="0"/>
              <a:t> </a:t>
            </a:r>
          </a:p>
          <a:p>
            <a:pPr lvl="1"/>
            <a:r>
              <a:rPr lang="en-US" dirty="0"/>
              <a:t> 1 /17 700 </a:t>
            </a:r>
            <a:r>
              <a:rPr lang="en-US" dirty="0" err="1"/>
              <a:t>và</a:t>
            </a:r>
            <a:r>
              <a:rPr lang="en-US" dirty="0"/>
              <a:t> 1/ 39 000 ng</a:t>
            </a:r>
            <a:r>
              <a:rPr lang="vi-VN" dirty="0"/>
              <a:t>ư</a:t>
            </a:r>
            <a:r>
              <a:rPr lang="en-US" dirty="0" err="1"/>
              <a:t>ời</a:t>
            </a:r>
            <a:r>
              <a:rPr lang="en-US" dirty="0"/>
              <a:t> da </a:t>
            </a:r>
            <a:r>
              <a:rPr lang="en-US" dirty="0" err="1"/>
              <a:t>trắng</a:t>
            </a:r>
            <a:r>
              <a:rPr lang="en-US" dirty="0"/>
              <a:t> United States, </a:t>
            </a:r>
            <a:r>
              <a:rPr lang="en-US" dirty="0" err="1"/>
              <a:t>giữa</a:t>
            </a:r>
            <a:r>
              <a:rPr lang="en-US" dirty="0"/>
              <a:t> 1 /6900 </a:t>
            </a:r>
            <a:r>
              <a:rPr lang="en-US" dirty="0" err="1"/>
              <a:t>và</a:t>
            </a:r>
            <a:r>
              <a:rPr lang="en-US" dirty="0"/>
              <a:t> 1/48 500  ở Germans, </a:t>
            </a:r>
            <a:r>
              <a:rPr lang="en-US" dirty="0" err="1"/>
              <a:t>và</a:t>
            </a:r>
            <a:r>
              <a:rPr lang="en-US" dirty="0"/>
              <a:t> </a:t>
            </a:r>
            <a:r>
              <a:rPr lang="en-US" dirty="0" err="1"/>
              <a:t>giữa</a:t>
            </a:r>
            <a:r>
              <a:rPr lang="en-US" dirty="0"/>
              <a:t> 1/ 1600 </a:t>
            </a:r>
            <a:r>
              <a:rPr lang="en-US" dirty="0" err="1"/>
              <a:t>và</a:t>
            </a:r>
            <a:r>
              <a:rPr lang="en-US" dirty="0"/>
              <a:t> 1/ 7900 ở  Japanese *</a:t>
            </a:r>
          </a:p>
          <a:p>
            <a:pPr marL="0" indent="0">
              <a:buNone/>
            </a:pPr>
            <a:endParaRPr lang="en-US" dirty="0"/>
          </a:p>
        </p:txBody>
      </p:sp>
    </p:spTree>
    <p:extLst>
      <p:ext uri="{BB962C8B-B14F-4D97-AF65-F5344CB8AC3E}">
        <p14:creationId xmlns:p14="http://schemas.microsoft.com/office/powerpoint/2010/main" val="17642561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C52E3-84AC-44A0-B7DD-FF283FDB85A6}"/>
              </a:ext>
            </a:extLst>
          </p:cNvPr>
          <p:cNvSpPr>
            <a:spLocks noGrp="1"/>
          </p:cNvSpPr>
          <p:nvPr>
            <p:ph type="title"/>
          </p:nvPr>
        </p:nvSpPr>
        <p:spPr/>
        <p:txBody>
          <a:bodyPr/>
          <a:lstStyle/>
          <a:p>
            <a:r>
              <a:rPr lang="en-US" dirty="0"/>
              <a:t>C</a:t>
            </a:r>
            <a:r>
              <a:rPr lang="vi-VN" dirty="0"/>
              <a:t>ơ</a:t>
            </a:r>
            <a:r>
              <a:rPr lang="en-US" dirty="0"/>
              <a:t> </a:t>
            </a:r>
            <a:r>
              <a:rPr lang="en-US" dirty="0" err="1"/>
              <a:t>chế</a:t>
            </a:r>
            <a:r>
              <a:rPr lang="en-US" dirty="0"/>
              <a:t> </a:t>
            </a:r>
            <a:r>
              <a:rPr lang="en-US" dirty="0" err="1"/>
              <a:t>bệnh</a:t>
            </a:r>
            <a:r>
              <a:rPr lang="en-US" dirty="0"/>
              <a:t> </a:t>
            </a:r>
            <a:r>
              <a:rPr lang="en-US" dirty="0" err="1"/>
              <a:t>sinh</a:t>
            </a:r>
            <a:endParaRPr lang="en-US" dirty="0"/>
          </a:p>
        </p:txBody>
      </p:sp>
      <p:sp>
        <p:nvSpPr>
          <p:cNvPr id="3" name="Content Placeholder 2">
            <a:extLst>
              <a:ext uri="{FF2B5EF4-FFF2-40B4-BE49-F238E27FC236}">
                <a16:creationId xmlns:a16="http://schemas.microsoft.com/office/drawing/2014/main" id="{FAAD8615-C129-43C1-A583-D0C4E3D426CC}"/>
              </a:ext>
            </a:extLst>
          </p:cNvPr>
          <p:cNvSpPr>
            <a:spLocks noGrp="1"/>
          </p:cNvSpPr>
          <p:nvPr>
            <p:ph idx="1"/>
          </p:nvPr>
        </p:nvSpPr>
        <p:spPr>
          <a:xfrm>
            <a:off x="705853" y="1668379"/>
            <a:ext cx="11325726" cy="5189621"/>
          </a:xfrm>
        </p:spPr>
        <p:txBody>
          <a:bodyPr>
            <a:normAutofit fontScale="92500" lnSpcReduction="10000"/>
          </a:bodyPr>
          <a:lstStyle/>
          <a:p>
            <a:r>
              <a:rPr lang="en-US" dirty="0"/>
              <a:t>TA-GVHD </a:t>
            </a:r>
            <a:r>
              <a:rPr lang="en-US" dirty="0" err="1"/>
              <a:t>không</a:t>
            </a:r>
            <a:r>
              <a:rPr lang="en-US" dirty="0"/>
              <a:t> </a:t>
            </a:r>
            <a:r>
              <a:rPr lang="en-US" dirty="0" err="1"/>
              <a:t>giống</a:t>
            </a:r>
            <a:r>
              <a:rPr lang="en-US" dirty="0"/>
              <a:t> GVHD (1), </a:t>
            </a:r>
            <a:r>
              <a:rPr lang="en-US" dirty="0" err="1"/>
              <a:t>nó</a:t>
            </a:r>
            <a:r>
              <a:rPr lang="en-US" dirty="0"/>
              <a:t> </a:t>
            </a:r>
            <a:r>
              <a:rPr lang="en-US" dirty="0" err="1"/>
              <a:t>dẫn</a:t>
            </a:r>
            <a:r>
              <a:rPr lang="en-US" dirty="0"/>
              <a:t> </a:t>
            </a:r>
            <a:r>
              <a:rPr lang="en-US" dirty="0" err="1"/>
              <a:t>tới</a:t>
            </a:r>
            <a:r>
              <a:rPr lang="en-US" dirty="0"/>
              <a:t> </a:t>
            </a:r>
            <a:r>
              <a:rPr lang="en-US" dirty="0" err="1"/>
              <a:t>phá</a:t>
            </a:r>
            <a:r>
              <a:rPr lang="en-US" dirty="0"/>
              <a:t> </a:t>
            </a:r>
            <a:r>
              <a:rPr lang="en-US" dirty="0" err="1"/>
              <a:t>hủy</a:t>
            </a:r>
            <a:r>
              <a:rPr lang="en-US" dirty="0"/>
              <a:t> </a:t>
            </a:r>
            <a:r>
              <a:rPr lang="en-US" dirty="0" err="1"/>
              <a:t>cả</a:t>
            </a:r>
            <a:r>
              <a:rPr lang="en-US" dirty="0"/>
              <a:t> </a:t>
            </a:r>
            <a:r>
              <a:rPr lang="en-US" dirty="0" err="1"/>
              <a:t>mô</a:t>
            </a:r>
            <a:r>
              <a:rPr lang="en-US" dirty="0"/>
              <a:t> </a:t>
            </a:r>
            <a:r>
              <a:rPr lang="en-US" dirty="0" err="1"/>
              <a:t>kí</a:t>
            </a:r>
            <a:r>
              <a:rPr lang="en-US" dirty="0"/>
              <a:t> </a:t>
            </a:r>
            <a:r>
              <a:rPr lang="en-US" dirty="0" err="1"/>
              <a:t>chủ</a:t>
            </a:r>
            <a:r>
              <a:rPr lang="en-US" dirty="0"/>
              <a:t> </a:t>
            </a:r>
            <a:r>
              <a:rPr lang="en-US" dirty="0" err="1"/>
              <a:t>và</a:t>
            </a:r>
            <a:r>
              <a:rPr lang="en-US" dirty="0"/>
              <a:t> </a:t>
            </a:r>
            <a:r>
              <a:rPr lang="en-US" dirty="0" err="1"/>
              <a:t>tủy</a:t>
            </a:r>
            <a:r>
              <a:rPr lang="en-US" dirty="0"/>
              <a:t> x</a:t>
            </a:r>
            <a:r>
              <a:rPr lang="vi-VN" dirty="0"/>
              <a:t>ư</a:t>
            </a:r>
            <a:r>
              <a:rPr lang="en-US" dirty="0" err="1"/>
              <a:t>ơng</a:t>
            </a:r>
            <a:r>
              <a:rPr lang="en-US" dirty="0"/>
              <a:t> </a:t>
            </a:r>
            <a:r>
              <a:rPr lang="en-US" dirty="0" err="1"/>
              <a:t>của</a:t>
            </a:r>
            <a:r>
              <a:rPr lang="en-US" dirty="0"/>
              <a:t> </a:t>
            </a:r>
            <a:r>
              <a:rPr lang="en-US" dirty="0" err="1"/>
              <a:t>kí</a:t>
            </a:r>
            <a:r>
              <a:rPr lang="en-US" dirty="0"/>
              <a:t> </a:t>
            </a:r>
            <a:r>
              <a:rPr lang="en-US" dirty="0" err="1"/>
              <a:t>chủ</a:t>
            </a:r>
            <a:r>
              <a:rPr lang="en-US" dirty="0"/>
              <a:t> </a:t>
            </a:r>
            <a:r>
              <a:rPr lang="en-US" dirty="0" err="1"/>
              <a:t>bởi</a:t>
            </a:r>
            <a:r>
              <a:rPr lang="en-US" dirty="0"/>
              <a:t> </a:t>
            </a:r>
            <a:r>
              <a:rPr lang="en-US" dirty="0" err="1"/>
              <a:t>tế</a:t>
            </a:r>
            <a:r>
              <a:rPr lang="en-US" dirty="0"/>
              <a:t> </a:t>
            </a:r>
            <a:r>
              <a:rPr lang="en-US" dirty="0" err="1"/>
              <a:t>bào</a:t>
            </a:r>
            <a:r>
              <a:rPr lang="en-US" dirty="0"/>
              <a:t> </a:t>
            </a:r>
            <a:r>
              <a:rPr lang="en-US" dirty="0" err="1"/>
              <a:t>lympho</a:t>
            </a:r>
            <a:r>
              <a:rPr lang="en-US" dirty="0"/>
              <a:t> T ng</a:t>
            </a:r>
            <a:r>
              <a:rPr lang="vi-VN" dirty="0"/>
              <a:t>ư</a:t>
            </a:r>
            <a:r>
              <a:rPr lang="en-US" dirty="0" err="1"/>
              <a:t>ời</a:t>
            </a:r>
            <a:r>
              <a:rPr lang="en-US" dirty="0"/>
              <a:t> </a:t>
            </a:r>
            <a:r>
              <a:rPr lang="en-US" dirty="0" err="1"/>
              <a:t>cho</a:t>
            </a:r>
            <a:endParaRPr lang="en-US" dirty="0"/>
          </a:p>
          <a:p>
            <a:r>
              <a:rPr lang="en-US" dirty="0" err="1"/>
              <a:t>Hệ</a:t>
            </a:r>
            <a:r>
              <a:rPr lang="en-US" dirty="0"/>
              <a:t> </a:t>
            </a:r>
            <a:r>
              <a:rPr lang="en-US" dirty="0" err="1"/>
              <a:t>miễn</a:t>
            </a:r>
            <a:r>
              <a:rPr lang="en-US" dirty="0"/>
              <a:t> </a:t>
            </a:r>
            <a:r>
              <a:rPr lang="en-US" dirty="0" err="1"/>
              <a:t>dịch</a:t>
            </a:r>
            <a:r>
              <a:rPr lang="en-US" dirty="0"/>
              <a:t> BT: </a:t>
            </a:r>
            <a:r>
              <a:rPr lang="en-US" dirty="0" err="1"/>
              <a:t>nhận</a:t>
            </a:r>
            <a:r>
              <a:rPr lang="en-US" dirty="0"/>
              <a:t> </a:t>
            </a:r>
            <a:r>
              <a:rPr lang="en-US" dirty="0" err="1"/>
              <a:t>biết</a:t>
            </a:r>
            <a:r>
              <a:rPr lang="en-US" dirty="0"/>
              <a:t> đ</a:t>
            </a:r>
            <a:r>
              <a:rPr lang="vi-VN" dirty="0"/>
              <a:t>ư</a:t>
            </a:r>
            <a:r>
              <a:rPr lang="en-US" dirty="0" err="1"/>
              <a:t>ợc</a:t>
            </a:r>
            <a:r>
              <a:rPr lang="en-US" dirty="0"/>
              <a:t> proteins HLA “non-self”</a:t>
            </a:r>
            <a:r>
              <a:rPr lang="en-US" dirty="0">
                <a:sym typeface="Wingdings" panose="05000000000000000000" pitchFamily="2" charset="2"/>
              </a:rPr>
              <a:t> </a:t>
            </a:r>
            <a:r>
              <a:rPr lang="en-US" dirty="0" err="1">
                <a:sym typeface="Wingdings" panose="05000000000000000000" pitchFamily="2" charset="2"/>
              </a:rPr>
              <a:t>tấn</a:t>
            </a:r>
            <a:r>
              <a:rPr lang="en-US" dirty="0">
                <a:sym typeface="Wingdings" panose="05000000000000000000" pitchFamily="2" charset="2"/>
              </a:rPr>
              <a:t> </a:t>
            </a:r>
            <a:r>
              <a:rPr lang="en-US" dirty="0" err="1">
                <a:sym typeface="Wingdings" panose="05000000000000000000" pitchFamily="2" charset="2"/>
              </a:rPr>
              <a:t>công</a:t>
            </a:r>
            <a:r>
              <a:rPr lang="en-US" dirty="0">
                <a:sym typeface="Wingdings" panose="05000000000000000000" pitchFamily="2" charset="2"/>
              </a:rPr>
              <a:t> </a:t>
            </a:r>
            <a:r>
              <a:rPr lang="en-US" dirty="0" err="1">
                <a:sym typeface="Wingdings" panose="05000000000000000000" pitchFamily="2" charset="2"/>
              </a:rPr>
              <a:t>lympho</a:t>
            </a:r>
            <a:r>
              <a:rPr lang="en-US" dirty="0">
                <a:sym typeface="Wingdings" panose="05000000000000000000" pitchFamily="2" charset="2"/>
              </a:rPr>
              <a:t> ng</a:t>
            </a:r>
            <a:r>
              <a:rPr lang="vi-VN" dirty="0">
                <a:sym typeface="Wingdings" panose="05000000000000000000" pitchFamily="2" charset="2"/>
              </a:rPr>
              <a:t>ư</a:t>
            </a:r>
            <a:r>
              <a:rPr lang="en-US" dirty="0" err="1">
                <a:sym typeface="Wingdings" panose="05000000000000000000" pitchFamily="2" charset="2"/>
              </a:rPr>
              <a:t>ời</a:t>
            </a:r>
            <a:r>
              <a:rPr lang="en-US" dirty="0">
                <a:sym typeface="Wingdings" panose="05000000000000000000" pitchFamily="2" charset="2"/>
              </a:rPr>
              <a:t> </a:t>
            </a:r>
            <a:r>
              <a:rPr lang="en-US" dirty="0" err="1">
                <a:sym typeface="Wingdings" panose="05000000000000000000" pitchFamily="2" charset="2"/>
              </a:rPr>
              <a:t>cho</a:t>
            </a:r>
            <a:r>
              <a:rPr lang="en-US" dirty="0">
                <a:sym typeface="Wingdings" panose="05000000000000000000" pitchFamily="2" charset="2"/>
              </a:rPr>
              <a:t>. </a:t>
            </a:r>
          </a:p>
          <a:p>
            <a:r>
              <a:rPr lang="en-US" dirty="0" err="1">
                <a:sym typeface="Wingdings" panose="05000000000000000000" pitchFamily="2" charset="2"/>
              </a:rPr>
              <a:t>Một</a:t>
            </a:r>
            <a:r>
              <a:rPr lang="en-US" dirty="0">
                <a:sym typeface="Wingdings" panose="05000000000000000000" pitchFamily="2" charset="2"/>
              </a:rPr>
              <a:t> </a:t>
            </a:r>
            <a:r>
              <a:rPr lang="en-US" dirty="0" err="1">
                <a:sym typeface="Wingdings" panose="05000000000000000000" pitchFamily="2" charset="2"/>
              </a:rPr>
              <a:t>vài</a:t>
            </a:r>
            <a:r>
              <a:rPr lang="en-US" dirty="0">
                <a:sym typeface="Wingdings" panose="05000000000000000000" pitchFamily="2" charset="2"/>
              </a:rPr>
              <a:t> tr</a:t>
            </a:r>
            <a:r>
              <a:rPr lang="vi-VN" dirty="0">
                <a:sym typeface="Wingdings" panose="05000000000000000000" pitchFamily="2" charset="2"/>
              </a:rPr>
              <a:t>ư</a:t>
            </a:r>
            <a:r>
              <a:rPr lang="en-US" dirty="0" err="1">
                <a:sym typeface="Wingdings" panose="05000000000000000000" pitchFamily="2" charset="2"/>
              </a:rPr>
              <a:t>ờng</a:t>
            </a:r>
            <a:r>
              <a:rPr lang="en-US" dirty="0">
                <a:sym typeface="Wingdings" panose="05000000000000000000" pitchFamily="2" charset="2"/>
              </a:rPr>
              <a:t> </a:t>
            </a:r>
            <a:r>
              <a:rPr lang="en-US" dirty="0" err="1">
                <a:sym typeface="Wingdings" panose="05000000000000000000" pitchFamily="2" charset="2"/>
              </a:rPr>
              <a:t>hợp</a:t>
            </a:r>
            <a:r>
              <a:rPr lang="en-US" dirty="0">
                <a:sym typeface="Wingdings" panose="05000000000000000000" pitchFamily="2" charset="2"/>
              </a:rPr>
              <a:t> </a:t>
            </a:r>
            <a:r>
              <a:rPr lang="en-US" dirty="0" err="1">
                <a:sym typeface="Wingdings" panose="05000000000000000000" pitchFamily="2" charset="2"/>
              </a:rPr>
              <a:t>hệ</a:t>
            </a:r>
            <a:r>
              <a:rPr lang="en-US" dirty="0">
                <a:sym typeface="Wingdings" panose="05000000000000000000" pitchFamily="2" charset="2"/>
              </a:rPr>
              <a:t> MD </a:t>
            </a:r>
            <a:r>
              <a:rPr lang="en-US" dirty="0" err="1">
                <a:sym typeface="Wingdings" panose="05000000000000000000" pitchFamily="2" charset="2"/>
              </a:rPr>
              <a:t>không</a:t>
            </a:r>
            <a:r>
              <a:rPr lang="en-US" dirty="0">
                <a:sym typeface="Wingdings" panose="05000000000000000000" pitchFamily="2" charset="2"/>
              </a:rPr>
              <a:t> </a:t>
            </a:r>
            <a:r>
              <a:rPr lang="en-US" dirty="0" err="1">
                <a:sym typeface="Wingdings" panose="05000000000000000000" pitchFamily="2" charset="2"/>
              </a:rPr>
              <a:t>nhận</a:t>
            </a:r>
            <a:r>
              <a:rPr lang="en-US" dirty="0">
                <a:sym typeface="Wingdings" panose="05000000000000000000" pitchFamily="2" charset="2"/>
              </a:rPr>
              <a:t> ra “</a:t>
            </a:r>
            <a:r>
              <a:rPr lang="en-US" dirty="0" err="1">
                <a:sym typeface="Wingdings" panose="05000000000000000000" pitchFamily="2" charset="2"/>
              </a:rPr>
              <a:t>nonself</a:t>
            </a:r>
            <a:r>
              <a:rPr lang="en-US" dirty="0">
                <a:sym typeface="Wingdings" panose="05000000000000000000" pitchFamily="2" charset="2"/>
              </a:rPr>
              <a:t>” </a:t>
            </a:r>
            <a:r>
              <a:rPr lang="en-US" dirty="0" err="1">
                <a:sym typeface="Wingdings" panose="05000000000000000000" pitchFamily="2" charset="2"/>
              </a:rPr>
              <a:t>tế</a:t>
            </a:r>
            <a:r>
              <a:rPr lang="en-US" dirty="0">
                <a:sym typeface="Wingdings" panose="05000000000000000000" pitchFamily="2" charset="2"/>
              </a:rPr>
              <a:t> </a:t>
            </a:r>
            <a:r>
              <a:rPr lang="en-US" dirty="0" err="1">
                <a:sym typeface="Wingdings" panose="05000000000000000000" pitchFamily="2" charset="2"/>
              </a:rPr>
              <a:t>bào</a:t>
            </a:r>
            <a:r>
              <a:rPr lang="en-US" dirty="0">
                <a:sym typeface="Wingdings" panose="05000000000000000000" pitchFamily="2" charset="2"/>
              </a:rPr>
              <a:t> </a:t>
            </a:r>
            <a:r>
              <a:rPr lang="en-US" dirty="0" err="1">
                <a:sym typeface="Wingdings" panose="05000000000000000000" pitchFamily="2" charset="2"/>
              </a:rPr>
              <a:t>lympho</a:t>
            </a:r>
            <a:r>
              <a:rPr lang="en-US" dirty="0">
                <a:sym typeface="Wingdings" panose="05000000000000000000" pitchFamily="2" charset="2"/>
              </a:rPr>
              <a:t> ng</a:t>
            </a:r>
            <a:r>
              <a:rPr lang="vi-VN" dirty="0">
                <a:sym typeface="Wingdings" panose="05000000000000000000" pitchFamily="2" charset="2"/>
              </a:rPr>
              <a:t>ư</a:t>
            </a:r>
            <a:r>
              <a:rPr lang="en-US" dirty="0" err="1">
                <a:sym typeface="Wingdings" panose="05000000000000000000" pitchFamily="2" charset="2"/>
              </a:rPr>
              <a:t>ời</a:t>
            </a:r>
            <a:r>
              <a:rPr lang="en-US" dirty="0">
                <a:sym typeface="Wingdings" panose="05000000000000000000" pitchFamily="2" charset="2"/>
              </a:rPr>
              <a:t> </a:t>
            </a:r>
            <a:r>
              <a:rPr lang="en-US" dirty="0" err="1">
                <a:sym typeface="Wingdings" panose="05000000000000000000" pitchFamily="2" charset="2"/>
              </a:rPr>
              <a:t>cho</a:t>
            </a:r>
            <a:r>
              <a:rPr lang="en-US" dirty="0">
                <a:sym typeface="Wingdings" panose="05000000000000000000" pitchFamily="2" charset="2"/>
              </a:rPr>
              <a:t> </a:t>
            </a:r>
            <a:r>
              <a:rPr lang="en-US" dirty="0" err="1">
                <a:sym typeface="Wingdings" panose="05000000000000000000" pitchFamily="2" charset="2"/>
              </a:rPr>
              <a:t>sẽ</a:t>
            </a:r>
            <a:r>
              <a:rPr lang="en-US" dirty="0">
                <a:sym typeface="Wingdings" panose="05000000000000000000" pitchFamily="2" charset="2"/>
              </a:rPr>
              <a:t> </a:t>
            </a:r>
            <a:r>
              <a:rPr lang="en-US" dirty="0" err="1">
                <a:sym typeface="Wingdings" panose="05000000000000000000" pitchFamily="2" charset="2"/>
              </a:rPr>
              <a:t>cấy</a:t>
            </a:r>
            <a:r>
              <a:rPr lang="en-US" dirty="0">
                <a:sym typeface="Wingdings" panose="05000000000000000000" pitchFamily="2" charset="2"/>
              </a:rPr>
              <a:t> </a:t>
            </a:r>
            <a:r>
              <a:rPr lang="en-US" dirty="0" err="1">
                <a:sym typeface="Wingdings" panose="05000000000000000000" pitchFamily="2" charset="2"/>
              </a:rPr>
              <a:t>ghép</a:t>
            </a:r>
            <a:r>
              <a:rPr lang="en-US" dirty="0">
                <a:sym typeface="Wingdings" panose="05000000000000000000" pitchFamily="2" charset="2"/>
              </a:rPr>
              <a:t> </a:t>
            </a:r>
            <a:r>
              <a:rPr lang="en-US" dirty="0" err="1">
                <a:sym typeface="Wingdings" panose="05000000000000000000" pitchFamily="2" charset="2"/>
              </a:rPr>
              <a:t>và</a:t>
            </a:r>
            <a:r>
              <a:rPr lang="en-US" dirty="0">
                <a:sym typeface="Wingdings" panose="05000000000000000000" pitchFamily="2" charset="2"/>
              </a:rPr>
              <a:t> </a:t>
            </a:r>
            <a:r>
              <a:rPr lang="en-US" dirty="0" err="1">
                <a:sym typeface="Wingdings" panose="05000000000000000000" pitchFamily="2" charset="2"/>
              </a:rPr>
              <a:t>tăng</a:t>
            </a:r>
            <a:r>
              <a:rPr lang="en-US" dirty="0">
                <a:sym typeface="Wingdings" panose="05000000000000000000" pitchFamily="2" charset="2"/>
              </a:rPr>
              <a:t> tr</a:t>
            </a:r>
            <a:r>
              <a:rPr lang="vi-VN" dirty="0">
                <a:sym typeface="Wingdings" panose="05000000000000000000" pitchFamily="2" charset="2"/>
              </a:rPr>
              <a:t>ư</a:t>
            </a:r>
            <a:r>
              <a:rPr lang="en-US" dirty="0" err="1">
                <a:sym typeface="Wingdings" panose="05000000000000000000" pitchFamily="2" charset="2"/>
              </a:rPr>
              <a:t>ởng</a:t>
            </a:r>
            <a:r>
              <a:rPr lang="en-US" dirty="0">
                <a:sym typeface="Wingdings" panose="05000000000000000000" pitchFamily="2" charset="2"/>
              </a:rPr>
              <a:t> </a:t>
            </a:r>
            <a:r>
              <a:rPr lang="en-US" dirty="0" err="1">
                <a:sym typeface="Wingdings" panose="05000000000000000000" pitchFamily="2" charset="2"/>
              </a:rPr>
              <a:t>trong</a:t>
            </a:r>
            <a:r>
              <a:rPr lang="en-US" dirty="0">
                <a:sym typeface="Wingdings" panose="05000000000000000000" pitchFamily="2" charset="2"/>
              </a:rPr>
              <a:t> ng</a:t>
            </a:r>
            <a:r>
              <a:rPr lang="vi-VN" dirty="0">
                <a:sym typeface="Wingdings" panose="05000000000000000000" pitchFamily="2" charset="2"/>
              </a:rPr>
              <a:t>ư</a:t>
            </a:r>
            <a:r>
              <a:rPr lang="en-US" dirty="0" err="1">
                <a:sym typeface="Wingdings" panose="05000000000000000000" pitchFamily="2" charset="2"/>
              </a:rPr>
              <a:t>ời</a:t>
            </a:r>
            <a:r>
              <a:rPr lang="en-US" dirty="0">
                <a:sym typeface="Wingdings" panose="05000000000000000000" pitchFamily="2" charset="2"/>
              </a:rPr>
              <a:t> </a:t>
            </a:r>
            <a:r>
              <a:rPr lang="en-US" dirty="0" err="1">
                <a:sym typeface="Wingdings" panose="05000000000000000000" pitchFamily="2" charset="2"/>
              </a:rPr>
              <a:t>nhận</a:t>
            </a:r>
            <a:r>
              <a:rPr lang="en-US" dirty="0">
                <a:sym typeface="Wingdings" panose="05000000000000000000" pitchFamily="2" charset="2"/>
              </a:rPr>
              <a:t> TA-GVHD</a:t>
            </a:r>
          </a:p>
          <a:p>
            <a:pPr lvl="1"/>
            <a:r>
              <a:rPr lang="en-US" dirty="0" err="1"/>
              <a:t>Tình</a:t>
            </a:r>
            <a:r>
              <a:rPr lang="en-US" dirty="0"/>
              <a:t> </a:t>
            </a:r>
            <a:r>
              <a:rPr lang="en-US" dirty="0" err="1"/>
              <a:t>huống</a:t>
            </a:r>
            <a:r>
              <a:rPr lang="en-US" dirty="0"/>
              <a:t> </a:t>
            </a:r>
            <a:r>
              <a:rPr lang="en-US" dirty="0" err="1"/>
              <a:t>máu</a:t>
            </a:r>
            <a:r>
              <a:rPr lang="en-US" dirty="0"/>
              <a:t> ng</a:t>
            </a:r>
            <a:r>
              <a:rPr lang="vi-VN" dirty="0"/>
              <a:t>ư</a:t>
            </a:r>
            <a:r>
              <a:rPr lang="en-US" dirty="0" err="1"/>
              <a:t>ời</a:t>
            </a:r>
            <a:r>
              <a:rPr lang="en-US" dirty="0"/>
              <a:t> </a:t>
            </a:r>
            <a:r>
              <a:rPr lang="en-US" dirty="0" err="1"/>
              <a:t>cho</a:t>
            </a:r>
            <a:r>
              <a:rPr lang="en-US" dirty="0"/>
              <a:t> ‘Homozygous” </a:t>
            </a:r>
            <a:r>
              <a:rPr lang="en-US" dirty="0" err="1"/>
              <a:t>của</a:t>
            </a:r>
            <a:r>
              <a:rPr lang="en-US" dirty="0"/>
              <a:t> KN HLA </a:t>
            </a:r>
            <a:r>
              <a:rPr lang="en-US" dirty="0" err="1"/>
              <a:t>trong</a:t>
            </a:r>
            <a:r>
              <a:rPr lang="en-US" dirty="0"/>
              <a:t> </a:t>
            </a:r>
            <a:r>
              <a:rPr lang="en-US" dirty="0" err="1"/>
              <a:t>khi</a:t>
            </a:r>
            <a:r>
              <a:rPr lang="en-US" dirty="0"/>
              <a:t> ng</a:t>
            </a:r>
            <a:r>
              <a:rPr lang="vi-VN" dirty="0"/>
              <a:t>ư</a:t>
            </a:r>
            <a:r>
              <a:rPr lang="en-US" dirty="0" err="1"/>
              <a:t>ời</a:t>
            </a:r>
            <a:r>
              <a:rPr lang="en-US" dirty="0"/>
              <a:t> </a:t>
            </a:r>
            <a:r>
              <a:rPr lang="en-US" dirty="0" err="1"/>
              <a:t>nhận</a:t>
            </a:r>
            <a:r>
              <a:rPr lang="en-US" dirty="0"/>
              <a:t> </a:t>
            </a:r>
            <a:r>
              <a:rPr lang="en-US" dirty="0" err="1"/>
              <a:t>là</a:t>
            </a:r>
            <a:r>
              <a:rPr lang="en-US" dirty="0"/>
              <a:t> “heterozygous” (2) </a:t>
            </a:r>
            <a:r>
              <a:rPr lang="en-US" dirty="0">
                <a:sym typeface="Wingdings" panose="05000000000000000000" pitchFamily="2" charset="2"/>
              </a:rPr>
              <a:t> “unidirectional tolerance”(3)  </a:t>
            </a:r>
            <a:r>
              <a:rPr lang="en-US" dirty="0" err="1">
                <a:sym typeface="Wingdings" panose="05000000000000000000" pitchFamily="2" charset="2"/>
              </a:rPr>
              <a:t>th</a:t>
            </a:r>
            <a:r>
              <a:rPr lang="vi-VN" dirty="0">
                <a:sym typeface="Wingdings" panose="05000000000000000000" pitchFamily="2" charset="2"/>
              </a:rPr>
              <a:t>ư</a:t>
            </a:r>
            <a:r>
              <a:rPr lang="en-US" dirty="0" err="1">
                <a:sym typeface="Wingdings" panose="05000000000000000000" pitchFamily="2" charset="2"/>
              </a:rPr>
              <a:t>ờng</a:t>
            </a:r>
            <a:r>
              <a:rPr lang="en-US" dirty="0">
                <a:sym typeface="Wingdings" panose="05000000000000000000" pitchFamily="2" charset="2"/>
              </a:rPr>
              <a:t> </a:t>
            </a:r>
            <a:r>
              <a:rPr lang="en-US" dirty="0" err="1">
                <a:sym typeface="Wingdings" panose="05000000000000000000" pitchFamily="2" charset="2"/>
              </a:rPr>
              <a:t>gặp</a:t>
            </a:r>
            <a:r>
              <a:rPr lang="en-US" dirty="0">
                <a:sym typeface="Wingdings" panose="05000000000000000000" pitchFamily="2" charset="2"/>
              </a:rPr>
              <a:t> ở </a:t>
            </a:r>
            <a:r>
              <a:rPr lang="en-US" dirty="0" err="1">
                <a:sym typeface="Wingdings" panose="05000000000000000000" pitchFamily="2" charset="2"/>
              </a:rPr>
              <a:t>Nhật</a:t>
            </a:r>
            <a:r>
              <a:rPr lang="en-US" dirty="0">
                <a:sym typeface="Wingdings" panose="05000000000000000000" pitchFamily="2" charset="2"/>
              </a:rPr>
              <a:t> </a:t>
            </a:r>
            <a:r>
              <a:rPr lang="en-US" dirty="0" err="1">
                <a:sym typeface="Wingdings" panose="05000000000000000000" pitchFamily="2" charset="2"/>
              </a:rPr>
              <a:t>Bản</a:t>
            </a:r>
            <a:r>
              <a:rPr lang="en-US" dirty="0">
                <a:sym typeface="Wingdings" panose="05000000000000000000" pitchFamily="2" charset="2"/>
              </a:rPr>
              <a:t> do </a:t>
            </a:r>
            <a:r>
              <a:rPr lang="en-US" dirty="0" err="1">
                <a:sym typeface="Wingdings" panose="05000000000000000000" pitchFamily="2" charset="2"/>
              </a:rPr>
              <a:t>thếu</a:t>
            </a:r>
            <a:r>
              <a:rPr lang="en-US" dirty="0">
                <a:sym typeface="Wingdings" panose="05000000000000000000" pitchFamily="2" charset="2"/>
              </a:rPr>
              <a:t> </a:t>
            </a:r>
            <a:r>
              <a:rPr lang="en-US" dirty="0" err="1">
                <a:sym typeface="Wingdings" panose="05000000000000000000" pitchFamily="2" charset="2"/>
              </a:rPr>
              <a:t>sự</a:t>
            </a:r>
            <a:r>
              <a:rPr lang="en-US" dirty="0">
                <a:sym typeface="Wingdings" panose="05000000000000000000" pitchFamily="2" charset="2"/>
              </a:rPr>
              <a:t> </a:t>
            </a:r>
            <a:r>
              <a:rPr lang="en-US" dirty="0" err="1">
                <a:sym typeface="Wingdings" panose="05000000000000000000" pitchFamily="2" charset="2"/>
              </a:rPr>
              <a:t>đa</a:t>
            </a:r>
            <a:r>
              <a:rPr lang="en-US" dirty="0">
                <a:sym typeface="Wingdings" panose="05000000000000000000" pitchFamily="2" charset="2"/>
              </a:rPr>
              <a:t> </a:t>
            </a:r>
            <a:r>
              <a:rPr lang="en-US" dirty="0" err="1">
                <a:sym typeface="Wingdings" panose="05000000000000000000" pitchFamily="2" charset="2"/>
              </a:rPr>
              <a:t>dạng</a:t>
            </a:r>
            <a:r>
              <a:rPr lang="en-US" dirty="0">
                <a:sym typeface="Wingdings" panose="05000000000000000000" pitchFamily="2" charset="2"/>
              </a:rPr>
              <a:t> </a:t>
            </a:r>
            <a:r>
              <a:rPr lang="en-US" dirty="0" err="1">
                <a:sym typeface="Wingdings" panose="05000000000000000000" pitchFamily="2" charset="2"/>
              </a:rPr>
              <a:t>trong</a:t>
            </a:r>
            <a:r>
              <a:rPr lang="en-US" dirty="0">
                <a:sym typeface="Wingdings" panose="05000000000000000000" pitchFamily="2" charset="2"/>
              </a:rPr>
              <a:t> HLA. </a:t>
            </a:r>
          </a:p>
          <a:p>
            <a:pPr lvl="1">
              <a:buClr>
                <a:prstClr val="black"/>
              </a:buClr>
            </a:pPr>
            <a:r>
              <a:rPr lang="en-US" dirty="0">
                <a:solidFill>
                  <a:prstClr val="black"/>
                </a:solidFill>
              </a:rPr>
              <a:t>BN </a:t>
            </a:r>
            <a:r>
              <a:rPr lang="en-US" dirty="0" err="1">
                <a:solidFill>
                  <a:prstClr val="black"/>
                </a:solidFill>
              </a:rPr>
              <a:t>suy</a:t>
            </a:r>
            <a:r>
              <a:rPr lang="en-US" dirty="0">
                <a:solidFill>
                  <a:prstClr val="black"/>
                </a:solidFill>
              </a:rPr>
              <a:t> </a:t>
            </a:r>
            <a:r>
              <a:rPr lang="en-US" dirty="0" err="1">
                <a:solidFill>
                  <a:prstClr val="black"/>
                </a:solidFill>
              </a:rPr>
              <a:t>giảm</a:t>
            </a:r>
            <a:r>
              <a:rPr lang="en-US" dirty="0">
                <a:solidFill>
                  <a:prstClr val="black"/>
                </a:solidFill>
              </a:rPr>
              <a:t> </a:t>
            </a:r>
            <a:r>
              <a:rPr lang="en-US" dirty="0" err="1">
                <a:solidFill>
                  <a:prstClr val="black"/>
                </a:solidFill>
              </a:rPr>
              <a:t>miễn</a:t>
            </a:r>
            <a:r>
              <a:rPr lang="en-US" dirty="0">
                <a:solidFill>
                  <a:prstClr val="black"/>
                </a:solidFill>
              </a:rPr>
              <a:t> </a:t>
            </a:r>
            <a:r>
              <a:rPr lang="en-US" dirty="0" err="1">
                <a:solidFill>
                  <a:prstClr val="black"/>
                </a:solidFill>
              </a:rPr>
              <a:t>dịch</a:t>
            </a:r>
            <a:r>
              <a:rPr lang="en-US" dirty="0">
                <a:solidFill>
                  <a:prstClr val="black"/>
                </a:solidFill>
              </a:rPr>
              <a:t> (</a:t>
            </a:r>
            <a:r>
              <a:rPr lang="en-US" dirty="0" err="1">
                <a:solidFill>
                  <a:prstClr val="black"/>
                </a:solidFill>
              </a:rPr>
              <a:t>suy</a:t>
            </a:r>
            <a:r>
              <a:rPr lang="en-US" dirty="0">
                <a:solidFill>
                  <a:prstClr val="black"/>
                </a:solidFill>
              </a:rPr>
              <a:t> </a:t>
            </a:r>
            <a:r>
              <a:rPr lang="en-US" dirty="0" err="1">
                <a:solidFill>
                  <a:prstClr val="black"/>
                </a:solidFill>
              </a:rPr>
              <a:t>giảm</a:t>
            </a:r>
            <a:r>
              <a:rPr lang="en-US" dirty="0">
                <a:solidFill>
                  <a:prstClr val="black"/>
                </a:solidFill>
              </a:rPr>
              <a:t> </a:t>
            </a:r>
            <a:r>
              <a:rPr lang="en-US" dirty="0" err="1">
                <a:solidFill>
                  <a:prstClr val="black"/>
                </a:solidFill>
              </a:rPr>
              <a:t>tế</a:t>
            </a:r>
            <a:r>
              <a:rPr lang="en-US" dirty="0">
                <a:solidFill>
                  <a:prstClr val="black"/>
                </a:solidFill>
              </a:rPr>
              <a:t> </a:t>
            </a:r>
            <a:r>
              <a:rPr lang="en-US" dirty="0" err="1">
                <a:solidFill>
                  <a:prstClr val="black"/>
                </a:solidFill>
              </a:rPr>
              <a:t>bào</a:t>
            </a:r>
            <a:r>
              <a:rPr lang="en-US" dirty="0">
                <a:solidFill>
                  <a:prstClr val="black"/>
                </a:solidFill>
              </a:rPr>
              <a:t> T </a:t>
            </a:r>
            <a:r>
              <a:rPr lang="en-US" dirty="0" err="1">
                <a:solidFill>
                  <a:prstClr val="black"/>
                </a:solidFill>
              </a:rPr>
              <a:t>nặng</a:t>
            </a:r>
            <a:r>
              <a:rPr lang="en-US" dirty="0">
                <a:solidFill>
                  <a:prstClr val="black"/>
                </a:solidFill>
              </a:rPr>
              <a:t> – HC DiGeorge, </a:t>
            </a:r>
            <a:r>
              <a:rPr lang="en-US" dirty="0" err="1">
                <a:solidFill>
                  <a:prstClr val="black"/>
                </a:solidFill>
              </a:rPr>
              <a:t>tự</a:t>
            </a:r>
            <a:r>
              <a:rPr lang="en-US" dirty="0">
                <a:solidFill>
                  <a:prstClr val="black"/>
                </a:solidFill>
              </a:rPr>
              <a:t> </a:t>
            </a:r>
            <a:r>
              <a:rPr lang="en-US" dirty="0" err="1">
                <a:solidFill>
                  <a:prstClr val="black"/>
                </a:solidFill>
              </a:rPr>
              <a:t>ghép</a:t>
            </a:r>
            <a:r>
              <a:rPr lang="en-US" dirty="0">
                <a:solidFill>
                  <a:prstClr val="black"/>
                </a:solidFill>
              </a:rPr>
              <a:t>, </a:t>
            </a:r>
            <a:r>
              <a:rPr lang="en-US" dirty="0" err="1">
                <a:solidFill>
                  <a:prstClr val="black"/>
                </a:solidFill>
              </a:rPr>
              <a:t>dị</a:t>
            </a:r>
            <a:r>
              <a:rPr lang="en-US" dirty="0">
                <a:solidFill>
                  <a:prstClr val="black"/>
                </a:solidFill>
              </a:rPr>
              <a:t> </a:t>
            </a:r>
            <a:r>
              <a:rPr lang="en-US" dirty="0" err="1">
                <a:solidFill>
                  <a:prstClr val="black"/>
                </a:solidFill>
              </a:rPr>
              <a:t>ghép</a:t>
            </a:r>
            <a:r>
              <a:rPr lang="en-US" dirty="0">
                <a:solidFill>
                  <a:prstClr val="black"/>
                </a:solidFill>
              </a:rPr>
              <a:t>, s</a:t>
            </a:r>
            <a:r>
              <a:rPr lang="vi-VN" dirty="0">
                <a:solidFill>
                  <a:prstClr val="black"/>
                </a:solidFill>
              </a:rPr>
              <a:t>ơ</a:t>
            </a:r>
            <a:r>
              <a:rPr lang="en-US" dirty="0">
                <a:solidFill>
                  <a:prstClr val="black"/>
                </a:solidFill>
              </a:rPr>
              <a:t> </a:t>
            </a:r>
            <a:r>
              <a:rPr lang="en-US" dirty="0" err="1">
                <a:solidFill>
                  <a:prstClr val="black"/>
                </a:solidFill>
              </a:rPr>
              <a:t>sinh</a:t>
            </a:r>
            <a:r>
              <a:rPr lang="en-US" dirty="0">
                <a:solidFill>
                  <a:prstClr val="black"/>
                </a:solidFill>
              </a:rPr>
              <a:t>, </a:t>
            </a:r>
            <a:r>
              <a:rPr lang="en-US" dirty="0" err="1">
                <a:solidFill>
                  <a:prstClr val="black"/>
                </a:solidFill>
              </a:rPr>
              <a:t>hogdkin</a:t>
            </a:r>
            <a:r>
              <a:rPr lang="en-US" dirty="0">
                <a:solidFill>
                  <a:prstClr val="black"/>
                </a:solidFill>
              </a:rPr>
              <a:t> lymphoma, AML…)</a:t>
            </a:r>
          </a:p>
          <a:p>
            <a:pPr lvl="1"/>
            <a:endParaRPr lang="en-US" dirty="0">
              <a:sym typeface="Wingdings" panose="05000000000000000000" pitchFamily="2" charset="2"/>
            </a:endParaRPr>
          </a:p>
          <a:p>
            <a:pPr marL="457200" lvl="1" indent="0">
              <a:buNone/>
            </a:pPr>
            <a:endParaRPr lang="en-US" dirty="0"/>
          </a:p>
        </p:txBody>
      </p:sp>
    </p:spTree>
    <p:extLst>
      <p:ext uri="{BB962C8B-B14F-4D97-AF65-F5344CB8AC3E}">
        <p14:creationId xmlns:p14="http://schemas.microsoft.com/office/powerpoint/2010/main" val="1020664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3974D-93F0-4B64-B32A-3ABB9102A3AC}"/>
              </a:ext>
            </a:extLst>
          </p:cNvPr>
          <p:cNvSpPr>
            <a:spLocks noGrp="1"/>
          </p:cNvSpPr>
          <p:nvPr>
            <p:ph type="title"/>
          </p:nvPr>
        </p:nvSpPr>
        <p:spPr>
          <a:xfrm>
            <a:off x="913775" y="618517"/>
            <a:ext cx="10364451" cy="1596177"/>
          </a:xfrm>
        </p:spPr>
        <p:txBody>
          <a:bodyPr/>
          <a:lstStyle/>
          <a:p>
            <a:r>
              <a:rPr lang="en-US"/>
              <a:t>C</a:t>
            </a:r>
            <a:r>
              <a:rPr lang="vi-VN"/>
              <a:t>ơ</a:t>
            </a:r>
            <a:r>
              <a:rPr lang="en-US"/>
              <a:t> chế bệnh sinh</a:t>
            </a:r>
            <a:endParaRPr lang="en-US" dirty="0"/>
          </a:p>
        </p:txBody>
      </p:sp>
      <p:pic>
        <p:nvPicPr>
          <p:cNvPr id="5" name="Content Placeholder 4">
            <a:extLst>
              <a:ext uri="{FF2B5EF4-FFF2-40B4-BE49-F238E27FC236}">
                <a16:creationId xmlns:a16="http://schemas.microsoft.com/office/drawing/2014/main" id="{B36C6819-A4A2-4E83-A993-374095C6C46B}"/>
              </a:ext>
            </a:extLst>
          </p:cNvPr>
          <p:cNvPicPr>
            <a:picLocks noGrp="1" noChangeAspect="1"/>
          </p:cNvPicPr>
          <p:nvPr>
            <p:ph idx="1"/>
          </p:nvPr>
        </p:nvPicPr>
        <p:blipFill>
          <a:blip r:embed="rId3"/>
          <a:stretch>
            <a:fillRect/>
          </a:stretch>
        </p:blipFill>
        <p:spPr>
          <a:xfrm>
            <a:off x="77440" y="1689452"/>
            <a:ext cx="6018560" cy="4550031"/>
          </a:xfrm>
          <a:prstGeom prst="rect">
            <a:avLst/>
          </a:prstGeom>
        </p:spPr>
      </p:pic>
      <p:pic>
        <p:nvPicPr>
          <p:cNvPr id="3" name="Picture 2">
            <a:extLst>
              <a:ext uri="{FF2B5EF4-FFF2-40B4-BE49-F238E27FC236}">
                <a16:creationId xmlns:a16="http://schemas.microsoft.com/office/drawing/2014/main" id="{4C857D35-365C-49AF-B2E5-83DB9B0F399C}"/>
              </a:ext>
            </a:extLst>
          </p:cNvPr>
          <p:cNvPicPr>
            <a:picLocks noChangeAspect="1"/>
          </p:cNvPicPr>
          <p:nvPr/>
        </p:nvPicPr>
        <p:blipFill>
          <a:blip r:embed="rId4"/>
          <a:stretch>
            <a:fillRect/>
          </a:stretch>
        </p:blipFill>
        <p:spPr>
          <a:xfrm>
            <a:off x="6352545" y="3528380"/>
            <a:ext cx="5762015" cy="2229853"/>
          </a:xfrm>
          <a:prstGeom prst="rect">
            <a:avLst/>
          </a:prstGeom>
        </p:spPr>
      </p:pic>
    </p:spTree>
    <p:extLst>
      <p:ext uri="{BB962C8B-B14F-4D97-AF65-F5344CB8AC3E}">
        <p14:creationId xmlns:p14="http://schemas.microsoft.com/office/powerpoint/2010/main" val="29957221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2E933-0374-4037-A8B9-4D187AC0DCF4}"/>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A7F1F90E-FCCD-43D3-A18F-327E593392FB}"/>
              </a:ext>
            </a:extLst>
          </p:cNvPr>
          <p:cNvPicPr>
            <a:picLocks noGrp="1" noChangeAspect="1"/>
          </p:cNvPicPr>
          <p:nvPr>
            <p:ph idx="1"/>
          </p:nvPr>
        </p:nvPicPr>
        <p:blipFill>
          <a:blip r:embed="rId2"/>
          <a:stretch>
            <a:fillRect/>
          </a:stretch>
        </p:blipFill>
        <p:spPr>
          <a:xfrm>
            <a:off x="1572126" y="0"/>
            <a:ext cx="9047747" cy="6876288"/>
          </a:xfrm>
          <a:prstGeom prst="rect">
            <a:avLst/>
          </a:prstGeom>
        </p:spPr>
      </p:pic>
    </p:spTree>
    <p:extLst>
      <p:ext uri="{BB962C8B-B14F-4D97-AF65-F5344CB8AC3E}">
        <p14:creationId xmlns:p14="http://schemas.microsoft.com/office/powerpoint/2010/main" val="29413943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D5A5E-D7F6-4F81-83ED-8200A2D8F335}"/>
              </a:ext>
            </a:extLst>
          </p:cNvPr>
          <p:cNvSpPr>
            <a:spLocks noGrp="1"/>
          </p:cNvSpPr>
          <p:nvPr>
            <p:ph type="title"/>
          </p:nvPr>
        </p:nvSpPr>
        <p:spPr/>
        <p:txBody>
          <a:bodyPr/>
          <a:lstStyle/>
          <a:p>
            <a:r>
              <a:rPr lang="en-US" dirty="0" err="1"/>
              <a:t>Chẩn</a:t>
            </a:r>
            <a:r>
              <a:rPr lang="en-US" dirty="0"/>
              <a:t> </a:t>
            </a:r>
            <a:r>
              <a:rPr lang="en-US" dirty="0" err="1"/>
              <a:t>đoán</a:t>
            </a:r>
            <a:endParaRPr lang="en-US" dirty="0"/>
          </a:p>
        </p:txBody>
      </p:sp>
      <p:sp>
        <p:nvSpPr>
          <p:cNvPr id="3" name="Content Placeholder 2">
            <a:extLst>
              <a:ext uri="{FF2B5EF4-FFF2-40B4-BE49-F238E27FC236}">
                <a16:creationId xmlns:a16="http://schemas.microsoft.com/office/drawing/2014/main" id="{4D65A414-7789-49F7-8570-208D6BB0314E}"/>
              </a:ext>
            </a:extLst>
          </p:cNvPr>
          <p:cNvSpPr>
            <a:spLocks noGrp="1"/>
          </p:cNvSpPr>
          <p:nvPr>
            <p:ph idx="1"/>
          </p:nvPr>
        </p:nvSpPr>
        <p:spPr/>
        <p:txBody>
          <a:bodyPr>
            <a:normAutofit fontScale="92500"/>
          </a:bodyPr>
          <a:lstStyle/>
          <a:p>
            <a:r>
              <a:rPr lang="en-US" dirty="0"/>
              <a:t>TCLS: </a:t>
            </a:r>
            <a:r>
              <a:rPr lang="en-US" dirty="0" err="1"/>
              <a:t>sốt</a:t>
            </a:r>
            <a:r>
              <a:rPr lang="en-US" dirty="0"/>
              <a:t>, </a:t>
            </a:r>
            <a:r>
              <a:rPr lang="en-US" dirty="0" err="1"/>
              <a:t>hống</a:t>
            </a:r>
            <a:r>
              <a:rPr lang="en-US" dirty="0"/>
              <a:t> ban, </a:t>
            </a:r>
            <a:r>
              <a:rPr lang="en-US" dirty="0" err="1"/>
              <a:t>giảm</a:t>
            </a:r>
            <a:r>
              <a:rPr lang="en-US" dirty="0"/>
              <a:t> </a:t>
            </a:r>
            <a:r>
              <a:rPr lang="en-US" dirty="0" err="1"/>
              <a:t>tế</a:t>
            </a:r>
            <a:r>
              <a:rPr lang="en-US" dirty="0"/>
              <a:t> </a:t>
            </a:r>
            <a:r>
              <a:rPr lang="en-US" dirty="0" err="1"/>
              <a:t>bào</a:t>
            </a:r>
            <a:r>
              <a:rPr lang="en-US" dirty="0"/>
              <a:t>, </a:t>
            </a:r>
            <a:r>
              <a:rPr lang="en-US" dirty="0" err="1"/>
              <a:t>suy</a:t>
            </a:r>
            <a:r>
              <a:rPr lang="en-US" dirty="0"/>
              <a:t> </a:t>
            </a:r>
            <a:r>
              <a:rPr lang="en-US" dirty="0" err="1"/>
              <a:t>tủy</a:t>
            </a:r>
            <a:r>
              <a:rPr lang="en-US" dirty="0"/>
              <a:t> x</a:t>
            </a:r>
            <a:r>
              <a:rPr lang="vi-VN" dirty="0"/>
              <a:t>ư</a:t>
            </a:r>
            <a:r>
              <a:rPr lang="en-US" dirty="0" err="1"/>
              <a:t>ơng</a:t>
            </a:r>
            <a:r>
              <a:rPr lang="en-US" dirty="0"/>
              <a:t>, </a:t>
            </a:r>
            <a:r>
              <a:rPr lang="en-US" dirty="0" err="1"/>
              <a:t>tiểu</a:t>
            </a:r>
            <a:r>
              <a:rPr lang="en-US" dirty="0"/>
              <a:t> </a:t>
            </a:r>
            <a:r>
              <a:rPr lang="en-US" dirty="0" err="1"/>
              <a:t>chảy</a:t>
            </a:r>
            <a:r>
              <a:rPr lang="en-US" dirty="0"/>
              <a:t>, </a:t>
            </a:r>
            <a:r>
              <a:rPr lang="en-US" dirty="0" err="1"/>
              <a:t>viêm</a:t>
            </a:r>
            <a:r>
              <a:rPr lang="en-US" dirty="0"/>
              <a:t> </a:t>
            </a:r>
            <a:r>
              <a:rPr lang="en-US" dirty="0" err="1"/>
              <a:t>gan</a:t>
            </a:r>
            <a:endParaRPr lang="en-US" dirty="0"/>
          </a:p>
          <a:p>
            <a:r>
              <a:rPr lang="en-US" dirty="0" err="1"/>
              <a:t>Xảy</a:t>
            </a:r>
            <a:r>
              <a:rPr lang="en-US" dirty="0"/>
              <a:t> ra: 1-2 </a:t>
            </a:r>
            <a:r>
              <a:rPr lang="en-US" dirty="0" err="1"/>
              <a:t>tuần</a:t>
            </a:r>
            <a:r>
              <a:rPr lang="en-US" dirty="0"/>
              <a:t> </a:t>
            </a:r>
            <a:r>
              <a:rPr lang="en-US" dirty="0" err="1"/>
              <a:t>có</a:t>
            </a:r>
            <a:r>
              <a:rPr lang="en-US" dirty="0"/>
              <a:t> </a:t>
            </a:r>
            <a:r>
              <a:rPr lang="en-US" dirty="0" err="1"/>
              <a:t>thể</a:t>
            </a:r>
            <a:r>
              <a:rPr lang="en-US" dirty="0"/>
              <a:t> </a:t>
            </a:r>
            <a:r>
              <a:rPr lang="en-US" dirty="0" err="1"/>
              <a:t>lên</a:t>
            </a:r>
            <a:r>
              <a:rPr lang="en-US" dirty="0"/>
              <a:t> </a:t>
            </a:r>
            <a:r>
              <a:rPr lang="en-US" dirty="0" err="1"/>
              <a:t>tới</a:t>
            </a:r>
            <a:r>
              <a:rPr lang="en-US" dirty="0"/>
              <a:t> 30 </a:t>
            </a:r>
            <a:r>
              <a:rPr lang="en-US" dirty="0" err="1"/>
              <a:t>ngày</a:t>
            </a:r>
            <a:r>
              <a:rPr lang="en-US" dirty="0"/>
              <a:t> </a:t>
            </a:r>
            <a:r>
              <a:rPr lang="en-US" dirty="0" err="1"/>
              <a:t>sau</a:t>
            </a:r>
            <a:r>
              <a:rPr lang="en-US" dirty="0"/>
              <a:t> </a:t>
            </a:r>
            <a:r>
              <a:rPr lang="en-US" dirty="0" err="1"/>
              <a:t>truyền</a:t>
            </a:r>
            <a:r>
              <a:rPr lang="en-US" dirty="0"/>
              <a:t> </a:t>
            </a:r>
            <a:r>
              <a:rPr lang="en-US" dirty="0" err="1"/>
              <a:t>máu</a:t>
            </a:r>
            <a:r>
              <a:rPr lang="en-US" dirty="0"/>
              <a:t>, </a:t>
            </a:r>
            <a:r>
              <a:rPr lang="en-US" dirty="0" err="1"/>
              <a:t>đặc</a:t>
            </a:r>
            <a:r>
              <a:rPr lang="en-US" dirty="0"/>
              <a:t> </a:t>
            </a:r>
            <a:r>
              <a:rPr lang="en-US" dirty="0" err="1"/>
              <a:t>biệt</a:t>
            </a:r>
            <a:r>
              <a:rPr lang="en-US" dirty="0"/>
              <a:t> </a:t>
            </a:r>
            <a:r>
              <a:rPr lang="en-US" dirty="0" err="1"/>
              <a:t>chế</a:t>
            </a:r>
            <a:r>
              <a:rPr lang="en-US" dirty="0"/>
              <a:t> </a:t>
            </a:r>
            <a:r>
              <a:rPr lang="en-US" dirty="0" err="1"/>
              <a:t>phẩm</a:t>
            </a:r>
            <a:r>
              <a:rPr lang="en-US" dirty="0"/>
              <a:t> </a:t>
            </a:r>
            <a:r>
              <a:rPr lang="en-US" dirty="0" err="1"/>
              <a:t>máu</a:t>
            </a:r>
            <a:r>
              <a:rPr lang="en-US" dirty="0"/>
              <a:t> </a:t>
            </a:r>
            <a:r>
              <a:rPr lang="en-US" dirty="0" err="1"/>
              <a:t>không</a:t>
            </a:r>
            <a:r>
              <a:rPr lang="en-US" dirty="0"/>
              <a:t> đ</a:t>
            </a:r>
            <a:r>
              <a:rPr lang="vi-VN" dirty="0"/>
              <a:t>ư</a:t>
            </a:r>
            <a:r>
              <a:rPr lang="en-US" dirty="0" err="1"/>
              <a:t>ợc</a:t>
            </a:r>
            <a:r>
              <a:rPr lang="en-US" dirty="0"/>
              <a:t> </a:t>
            </a:r>
            <a:r>
              <a:rPr lang="en-US" dirty="0" err="1"/>
              <a:t>chiếu</a:t>
            </a:r>
            <a:r>
              <a:rPr lang="en-US" dirty="0"/>
              <a:t> </a:t>
            </a:r>
            <a:r>
              <a:rPr lang="en-US" dirty="0" err="1"/>
              <a:t>xạ</a:t>
            </a:r>
            <a:r>
              <a:rPr lang="en-US" dirty="0"/>
              <a:t> (</a:t>
            </a:r>
            <a:r>
              <a:rPr lang="en-US" dirty="0" err="1"/>
              <a:t>máu</a:t>
            </a:r>
            <a:r>
              <a:rPr lang="en-US" dirty="0"/>
              <a:t> </a:t>
            </a:r>
            <a:r>
              <a:rPr lang="en-US" dirty="0" err="1"/>
              <a:t>toàn</a:t>
            </a:r>
            <a:r>
              <a:rPr lang="en-US" dirty="0"/>
              <a:t> </a:t>
            </a:r>
            <a:r>
              <a:rPr lang="en-US" dirty="0" err="1"/>
              <a:t>phần</a:t>
            </a:r>
            <a:r>
              <a:rPr lang="en-US" dirty="0"/>
              <a:t>, RBCs, </a:t>
            </a:r>
            <a:r>
              <a:rPr lang="en-US" dirty="0" err="1"/>
              <a:t>bạch</a:t>
            </a:r>
            <a:r>
              <a:rPr lang="en-US" dirty="0"/>
              <a:t> </a:t>
            </a:r>
            <a:r>
              <a:rPr lang="en-US" dirty="0" err="1"/>
              <a:t>cầu</a:t>
            </a:r>
            <a:r>
              <a:rPr lang="en-US" dirty="0"/>
              <a:t> </a:t>
            </a:r>
            <a:r>
              <a:rPr lang="en-US" dirty="0" err="1"/>
              <a:t>hạt</a:t>
            </a:r>
            <a:r>
              <a:rPr lang="en-US" dirty="0"/>
              <a:t> </a:t>
            </a:r>
            <a:r>
              <a:rPr lang="en-US" dirty="0" err="1"/>
              <a:t>và</a:t>
            </a:r>
            <a:r>
              <a:rPr lang="en-US" dirty="0"/>
              <a:t> </a:t>
            </a:r>
            <a:r>
              <a:rPr lang="en-US" dirty="0" err="1"/>
              <a:t>tiểu</a:t>
            </a:r>
            <a:r>
              <a:rPr lang="en-US" dirty="0"/>
              <a:t> </a:t>
            </a:r>
            <a:r>
              <a:rPr lang="en-US" dirty="0" err="1"/>
              <a:t>cầu</a:t>
            </a:r>
            <a:r>
              <a:rPr lang="en-US" dirty="0"/>
              <a:t>) </a:t>
            </a:r>
          </a:p>
          <a:p>
            <a:r>
              <a:rPr lang="en-US" dirty="0"/>
              <a:t>XN: test chimerism </a:t>
            </a:r>
            <a:r>
              <a:rPr lang="en-US" dirty="0" err="1"/>
              <a:t>giữa</a:t>
            </a:r>
            <a:r>
              <a:rPr lang="en-US" dirty="0"/>
              <a:t> ng</a:t>
            </a:r>
            <a:r>
              <a:rPr lang="vi-VN" dirty="0"/>
              <a:t>ư</a:t>
            </a:r>
            <a:r>
              <a:rPr lang="en-US" dirty="0" err="1"/>
              <a:t>ời</a:t>
            </a:r>
            <a:r>
              <a:rPr lang="en-US" dirty="0"/>
              <a:t> </a:t>
            </a:r>
            <a:r>
              <a:rPr lang="en-US" dirty="0" err="1"/>
              <a:t>cho-nhận</a:t>
            </a:r>
            <a:r>
              <a:rPr lang="en-US" dirty="0"/>
              <a:t>, </a:t>
            </a:r>
            <a:r>
              <a:rPr lang="en-US" dirty="0" err="1"/>
              <a:t>sinh</a:t>
            </a:r>
            <a:r>
              <a:rPr lang="en-US" dirty="0"/>
              <a:t> </a:t>
            </a:r>
            <a:r>
              <a:rPr lang="en-US" dirty="0" err="1"/>
              <a:t>thiết</a:t>
            </a:r>
            <a:r>
              <a:rPr lang="en-US" dirty="0"/>
              <a:t> </a:t>
            </a:r>
            <a:r>
              <a:rPr lang="en-US" dirty="0" err="1"/>
              <a:t>mô</a:t>
            </a:r>
            <a:r>
              <a:rPr lang="en-US" dirty="0"/>
              <a:t> ng</a:t>
            </a:r>
            <a:r>
              <a:rPr lang="vi-VN" dirty="0"/>
              <a:t>ư</a:t>
            </a:r>
            <a:r>
              <a:rPr lang="en-US" dirty="0" err="1"/>
              <a:t>ời</a:t>
            </a:r>
            <a:r>
              <a:rPr lang="en-US" dirty="0"/>
              <a:t> </a:t>
            </a:r>
            <a:r>
              <a:rPr lang="en-US" dirty="0" err="1"/>
              <a:t>nhận</a:t>
            </a:r>
            <a:r>
              <a:rPr lang="en-US" dirty="0"/>
              <a:t> </a:t>
            </a:r>
            <a:r>
              <a:rPr lang="en-US" dirty="0" err="1"/>
              <a:t>bị</a:t>
            </a:r>
            <a:r>
              <a:rPr lang="en-US" dirty="0"/>
              <a:t> </a:t>
            </a:r>
            <a:r>
              <a:rPr lang="en-US" dirty="0" err="1"/>
              <a:t>ảnh</a:t>
            </a:r>
            <a:r>
              <a:rPr lang="en-US" dirty="0"/>
              <a:t> h</a:t>
            </a:r>
            <a:r>
              <a:rPr lang="vi-VN" dirty="0"/>
              <a:t>ư</a:t>
            </a:r>
            <a:r>
              <a:rPr lang="en-US" dirty="0" err="1"/>
              <a:t>ởng</a:t>
            </a:r>
            <a:r>
              <a:rPr lang="en-US" dirty="0"/>
              <a:t> </a:t>
            </a:r>
            <a:r>
              <a:rPr lang="en-US" dirty="0" err="1"/>
              <a:t>và</a:t>
            </a:r>
            <a:r>
              <a:rPr lang="en-US" dirty="0"/>
              <a:t> </a:t>
            </a:r>
            <a:r>
              <a:rPr lang="en-US" dirty="0" err="1"/>
              <a:t>không</a:t>
            </a:r>
            <a:r>
              <a:rPr lang="en-US" dirty="0"/>
              <a:t> </a:t>
            </a:r>
            <a:r>
              <a:rPr lang="en-US" dirty="0" err="1"/>
              <a:t>bị</a:t>
            </a:r>
            <a:r>
              <a:rPr lang="en-US" dirty="0"/>
              <a:t> </a:t>
            </a:r>
            <a:r>
              <a:rPr lang="en-US" dirty="0" err="1"/>
              <a:t>ảnh</a:t>
            </a:r>
            <a:r>
              <a:rPr lang="en-US" dirty="0"/>
              <a:t> h</a:t>
            </a:r>
            <a:r>
              <a:rPr lang="vi-VN" dirty="0"/>
              <a:t>ư</a:t>
            </a:r>
            <a:r>
              <a:rPr lang="en-US" dirty="0" err="1"/>
              <a:t>ởng</a:t>
            </a:r>
            <a:r>
              <a:rPr lang="en-US" dirty="0"/>
              <a:t> so </a:t>
            </a:r>
            <a:r>
              <a:rPr lang="en-US" dirty="0" err="1"/>
              <a:t>sánh</a:t>
            </a:r>
            <a:r>
              <a:rPr lang="en-US" dirty="0"/>
              <a:t> </a:t>
            </a:r>
            <a:r>
              <a:rPr lang="en-US" dirty="0" err="1"/>
              <a:t>mô</a:t>
            </a:r>
            <a:r>
              <a:rPr lang="en-US" dirty="0"/>
              <a:t> ng</a:t>
            </a:r>
            <a:r>
              <a:rPr lang="vi-VN" dirty="0"/>
              <a:t>ư</a:t>
            </a:r>
            <a:r>
              <a:rPr lang="en-US" dirty="0" err="1"/>
              <a:t>ời</a:t>
            </a:r>
            <a:r>
              <a:rPr lang="en-US" dirty="0"/>
              <a:t> </a:t>
            </a:r>
            <a:r>
              <a:rPr lang="en-US" dirty="0" err="1"/>
              <a:t>cho</a:t>
            </a:r>
            <a:r>
              <a:rPr lang="en-US" dirty="0"/>
              <a:t>. </a:t>
            </a:r>
          </a:p>
        </p:txBody>
      </p:sp>
    </p:spTree>
    <p:extLst>
      <p:ext uri="{BB962C8B-B14F-4D97-AF65-F5344CB8AC3E}">
        <p14:creationId xmlns:p14="http://schemas.microsoft.com/office/powerpoint/2010/main" val="39048489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2BA83-E403-45C7-B569-327434B3002E}"/>
              </a:ext>
            </a:extLst>
          </p:cNvPr>
          <p:cNvSpPr>
            <a:spLocks noGrp="1"/>
          </p:cNvSpPr>
          <p:nvPr>
            <p:ph type="title"/>
          </p:nvPr>
        </p:nvSpPr>
        <p:spPr/>
        <p:txBody>
          <a:bodyPr/>
          <a:lstStyle/>
          <a:p>
            <a:r>
              <a:rPr lang="en-US" dirty="0" err="1"/>
              <a:t>Điều</a:t>
            </a:r>
            <a:r>
              <a:rPr lang="en-US" dirty="0"/>
              <a:t> </a:t>
            </a:r>
            <a:r>
              <a:rPr lang="en-US" dirty="0" err="1"/>
              <a:t>trị</a:t>
            </a:r>
            <a:r>
              <a:rPr lang="en-US" dirty="0"/>
              <a:t> </a:t>
            </a:r>
            <a:r>
              <a:rPr lang="en-US" dirty="0" err="1"/>
              <a:t>và</a:t>
            </a:r>
            <a:r>
              <a:rPr lang="en-US" dirty="0"/>
              <a:t> </a:t>
            </a:r>
            <a:r>
              <a:rPr lang="en-US" dirty="0" err="1"/>
              <a:t>phòng</a:t>
            </a:r>
            <a:r>
              <a:rPr lang="en-US" dirty="0"/>
              <a:t> </a:t>
            </a:r>
            <a:r>
              <a:rPr lang="en-US" dirty="0" err="1"/>
              <a:t>ngừa</a:t>
            </a:r>
            <a:endParaRPr lang="en-US" dirty="0"/>
          </a:p>
        </p:txBody>
      </p:sp>
      <p:sp>
        <p:nvSpPr>
          <p:cNvPr id="3" name="Content Placeholder 2">
            <a:extLst>
              <a:ext uri="{FF2B5EF4-FFF2-40B4-BE49-F238E27FC236}">
                <a16:creationId xmlns:a16="http://schemas.microsoft.com/office/drawing/2014/main" id="{A33E0FAF-637C-4667-9EE3-2E4CAC962B6D}"/>
              </a:ext>
            </a:extLst>
          </p:cNvPr>
          <p:cNvSpPr>
            <a:spLocks noGrp="1"/>
          </p:cNvSpPr>
          <p:nvPr>
            <p:ph idx="1"/>
          </p:nvPr>
        </p:nvSpPr>
        <p:spPr/>
        <p:txBody>
          <a:bodyPr/>
          <a:lstStyle/>
          <a:p>
            <a:r>
              <a:rPr lang="en-US" dirty="0" err="1"/>
              <a:t>Rất</a:t>
            </a:r>
            <a:r>
              <a:rPr lang="en-US" dirty="0"/>
              <a:t> </a:t>
            </a:r>
            <a:r>
              <a:rPr lang="en-US" dirty="0" err="1"/>
              <a:t>hiếm</a:t>
            </a:r>
            <a:r>
              <a:rPr lang="en-US" dirty="0"/>
              <a:t> tr</a:t>
            </a:r>
            <a:r>
              <a:rPr lang="vi-VN" dirty="0"/>
              <a:t>ư</a:t>
            </a:r>
            <a:r>
              <a:rPr lang="en-US" dirty="0" err="1"/>
              <a:t>ờng</a:t>
            </a:r>
            <a:r>
              <a:rPr lang="en-US" dirty="0"/>
              <a:t> </a:t>
            </a:r>
            <a:r>
              <a:rPr lang="en-US" dirty="0" err="1"/>
              <a:t>hợp</a:t>
            </a:r>
            <a:r>
              <a:rPr lang="en-US" dirty="0"/>
              <a:t> </a:t>
            </a:r>
            <a:r>
              <a:rPr lang="en-US" dirty="0" err="1"/>
              <a:t>sống</a:t>
            </a:r>
            <a:r>
              <a:rPr lang="en-US" dirty="0"/>
              <a:t> </a:t>
            </a:r>
            <a:r>
              <a:rPr lang="en-US" dirty="0" err="1"/>
              <a:t>sót</a:t>
            </a:r>
            <a:endParaRPr lang="en-US" dirty="0"/>
          </a:p>
          <a:p>
            <a:r>
              <a:rPr lang="en-US" dirty="0" err="1"/>
              <a:t>Đã</a:t>
            </a:r>
            <a:r>
              <a:rPr lang="en-US" dirty="0"/>
              <a:t> </a:t>
            </a:r>
            <a:r>
              <a:rPr lang="en-US" dirty="0" err="1"/>
              <a:t>nghi</a:t>
            </a:r>
            <a:r>
              <a:rPr lang="en-US" dirty="0"/>
              <a:t> </a:t>
            </a:r>
            <a:r>
              <a:rPr lang="en-US" dirty="0" err="1"/>
              <a:t>nhận</a:t>
            </a:r>
            <a:r>
              <a:rPr lang="en-US" dirty="0"/>
              <a:t> </a:t>
            </a:r>
            <a:r>
              <a:rPr lang="en-US" dirty="0" err="1"/>
              <a:t>thành</a:t>
            </a:r>
            <a:r>
              <a:rPr lang="en-US" dirty="0"/>
              <a:t> </a:t>
            </a:r>
            <a:r>
              <a:rPr lang="en-US" dirty="0" err="1"/>
              <a:t>công</a:t>
            </a:r>
            <a:r>
              <a:rPr lang="en-US" dirty="0"/>
              <a:t>: OKT3 </a:t>
            </a:r>
            <a:r>
              <a:rPr lang="en-US" dirty="0" err="1"/>
              <a:t>và</a:t>
            </a:r>
            <a:r>
              <a:rPr lang="en-US" dirty="0"/>
              <a:t> cyclosporin A</a:t>
            </a:r>
          </a:p>
          <a:p>
            <a:r>
              <a:rPr lang="en-US" dirty="0"/>
              <a:t>Th</a:t>
            </a:r>
            <a:r>
              <a:rPr lang="vi-VN" dirty="0"/>
              <a:t>ư</a:t>
            </a:r>
            <a:r>
              <a:rPr lang="en-US" dirty="0" err="1"/>
              <a:t>ờng</a:t>
            </a:r>
            <a:r>
              <a:rPr lang="en-US" dirty="0"/>
              <a:t> </a:t>
            </a:r>
            <a:r>
              <a:rPr lang="en-US" dirty="0" err="1"/>
              <a:t>không</a:t>
            </a:r>
            <a:r>
              <a:rPr lang="en-US" dirty="0"/>
              <a:t> </a:t>
            </a:r>
            <a:r>
              <a:rPr lang="en-US" dirty="0" err="1"/>
              <a:t>đáp</a:t>
            </a:r>
            <a:r>
              <a:rPr lang="en-US" dirty="0"/>
              <a:t> </a:t>
            </a:r>
            <a:r>
              <a:rPr lang="en-US" dirty="0" err="1"/>
              <a:t>ứng</a:t>
            </a:r>
            <a:r>
              <a:rPr lang="en-US" dirty="0"/>
              <a:t> UCMD</a:t>
            </a:r>
          </a:p>
          <a:p>
            <a:r>
              <a:rPr lang="en-US" dirty="0" err="1"/>
              <a:t>Phòng</a:t>
            </a:r>
            <a:r>
              <a:rPr lang="en-US" dirty="0"/>
              <a:t> </a:t>
            </a:r>
            <a:r>
              <a:rPr lang="en-US" dirty="0" err="1"/>
              <a:t>ngừa</a:t>
            </a:r>
            <a:r>
              <a:rPr lang="en-US" dirty="0"/>
              <a:t>: </a:t>
            </a:r>
            <a:r>
              <a:rPr lang="en-US" dirty="0" err="1"/>
              <a:t>tia</a:t>
            </a:r>
            <a:r>
              <a:rPr lang="en-US" dirty="0"/>
              <a:t> </a:t>
            </a:r>
            <a:r>
              <a:rPr lang="en-US" dirty="0" err="1"/>
              <a:t>xạ</a:t>
            </a:r>
            <a:r>
              <a:rPr lang="en-US" dirty="0"/>
              <a:t> </a:t>
            </a:r>
            <a:r>
              <a:rPr lang="en-US" dirty="0" err="1"/>
              <a:t>túi</a:t>
            </a:r>
            <a:r>
              <a:rPr lang="en-US" dirty="0"/>
              <a:t> </a:t>
            </a:r>
            <a:r>
              <a:rPr lang="en-US" dirty="0" err="1"/>
              <a:t>máu</a:t>
            </a:r>
            <a:r>
              <a:rPr lang="en-US" dirty="0"/>
              <a:t>, </a:t>
            </a:r>
            <a:r>
              <a:rPr lang="en-US" dirty="0" err="1"/>
              <a:t>giảm</a:t>
            </a:r>
            <a:r>
              <a:rPr lang="en-US" dirty="0"/>
              <a:t> </a:t>
            </a:r>
            <a:r>
              <a:rPr lang="en-US" dirty="0" err="1"/>
              <a:t>bạch</a:t>
            </a:r>
            <a:r>
              <a:rPr lang="en-US" dirty="0"/>
              <a:t> </a:t>
            </a:r>
            <a:r>
              <a:rPr lang="en-US" dirty="0" err="1"/>
              <a:t>cầu</a:t>
            </a:r>
            <a:r>
              <a:rPr lang="en-US" dirty="0"/>
              <a:t> </a:t>
            </a:r>
            <a:r>
              <a:rPr lang="en-US" dirty="0" err="1"/>
              <a:t>túi</a:t>
            </a:r>
            <a:r>
              <a:rPr lang="en-US" dirty="0"/>
              <a:t> </a:t>
            </a:r>
            <a:r>
              <a:rPr lang="en-US" dirty="0" err="1"/>
              <a:t>máu</a:t>
            </a:r>
            <a:endParaRPr lang="en-US" dirty="0"/>
          </a:p>
        </p:txBody>
      </p:sp>
    </p:spTree>
    <p:extLst>
      <p:ext uri="{BB962C8B-B14F-4D97-AF65-F5344CB8AC3E}">
        <p14:creationId xmlns:p14="http://schemas.microsoft.com/office/powerpoint/2010/main" val="24538210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154" y="82062"/>
            <a:ext cx="10843845" cy="6482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4574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6585F-02F6-4ED0-8980-F4B9D2EF7717}"/>
              </a:ext>
            </a:extLst>
          </p:cNvPr>
          <p:cNvSpPr>
            <a:spLocks noGrp="1"/>
          </p:cNvSpPr>
          <p:nvPr>
            <p:ph type="title"/>
          </p:nvPr>
        </p:nvSpPr>
        <p:spPr/>
        <p:txBody>
          <a:bodyPr/>
          <a:lstStyle/>
          <a:p>
            <a:r>
              <a:rPr lang="en-US" dirty="0"/>
              <a:t>Hemolytic transfusion reactions</a:t>
            </a:r>
          </a:p>
        </p:txBody>
      </p:sp>
      <p:sp>
        <p:nvSpPr>
          <p:cNvPr id="3" name="Content Placeholder 2">
            <a:extLst>
              <a:ext uri="{FF2B5EF4-FFF2-40B4-BE49-F238E27FC236}">
                <a16:creationId xmlns:a16="http://schemas.microsoft.com/office/drawing/2014/main" id="{ED3C6EF9-2567-44F2-A6D3-44000178FE9F}"/>
              </a:ext>
            </a:extLst>
          </p:cNvPr>
          <p:cNvSpPr>
            <a:spLocks noGrp="1"/>
          </p:cNvSpPr>
          <p:nvPr>
            <p:ph idx="1"/>
          </p:nvPr>
        </p:nvSpPr>
        <p:spPr/>
        <p:txBody>
          <a:bodyPr>
            <a:normAutofit lnSpcReduction="10000"/>
          </a:bodyPr>
          <a:lstStyle/>
          <a:p>
            <a:r>
              <a:rPr lang="en-US" dirty="0"/>
              <a:t>HTR: HC d</a:t>
            </a:r>
            <a:r>
              <a:rPr lang="vi-VN" dirty="0"/>
              <a:t>ư</a:t>
            </a:r>
            <a:r>
              <a:rPr lang="en-US" dirty="0" err="1"/>
              <a:t>ơng</a:t>
            </a:r>
            <a:r>
              <a:rPr lang="en-US" dirty="0"/>
              <a:t> </a:t>
            </a:r>
            <a:r>
              <a:rPr lang="en-US" dirty="0" err="1"/>
              <a:t>tính</a:t>
            </a:r>
            <a:r>
              <a:rPr lang="en-US" dirty="0"/>
              <a:t> KN đ</a:t>
            </a:r>
            <a:r>
              <a:rPr lang="vi-VN" dirty="0"/>
              <a:t>ư</a:t>
            </a:r>
            <a:r>
              <a:rPr lang="en-US" dirty="0" err="1"/>
              <a:t>ợc</a:t>
            </a:r>
            <a:r>
              <a:rPr lang="en-US" dirty="0"/>
              <a:t> </a:t>
            </a:r>
            <a:r>
              <a:rPr lang="en-US" dirty="0" err="1"/>
              <a:t>truyền</a:t>
            </a:r>
            <a:r>
              <a:rPr lang="en-US" dirty="0"/>
              <a:t> </a:t>
            </a:r>
            <a:r>
              <a:rPr lang="en-US" dirty="0" err="1"/>
              <a:t>vào</a:t>
            </a:r>
            <a:r>
              <a:rPr lang="en-US" dirty="0"/>
              <a:t> BN </a:t>
            </a:r>
            <a:r>
              <a:rPr lang="en-US" dirty="0" err="1"/>
              <a:t>đã</a:t>
            </a:r>
            <a:r>
              <a:rPr lang="en-US" dirty="0"/>
              <a:t> </a:t>
            </a:r>
            <a:r>
              <a:rPr lang="en-US" dirty="0" err="1"/>
              <a:t>tồn</a:t>
            </a:r>
            <a:r>
              <a:rPr lang="en-US" dirty="0"/>
              <a:t> </a:t>
            </a:r>
            <a:r>
              <a:rPr lang="en-US" dirty="0" err="1"/>
              <a:t>tại</a:t>
            </a:r>
            <a:r>
              <a:rPr lang="en-US" dirty="0"/>
              <a:t> </a:t>
            </a:r>
            <a:r>
              <a:rPr lang="en-US" dirty="0" err="1"/>
              <a:t>dị</a:t>
            </a:r>
            <a:r>
              <a:rPr lang="en-US" dirty="0"/>
              <a:t> KT tr</a:t>
            </a:r>
            <a:r>
              <a:rPr lang="vi-VN" dirty="0"/>
              <a:t>ư</a:t>
            </a:r>
            <a:r>
              <a:rPr lang="en-US" dirty="0" err="1"/>
              <a:t>ớc</a:t>
            </a:r>
            <a:r>
              <a:rPr lang="en-US" dirty="0"/>
              <a:t> </a:t>
            </a:r>
            <a:r>
              <a:rPr lang="en-US" dirty="0" err="1"/>
              <a:t>đó</a:t>
            </a:r>
            <a:r>
              <a:rPr lang="en-US" dirty="0"/>
              <a:t>. </a:t>
            </a:r>
          </a:p>
          <a:p>
            <a:r>
              <a:rPr lang="en-US" dirty="0" err="1"/>
              <a:t>Phân</a:t>
            </a:r>
            <a:r>
              <a:rPr lang="en-US" dirty="0"/>
              <a:t> </a:t>
            </a:r>
            <a:r>
              <a:rPr lang="en-US" dirty="0" err="1"/>
              <a:t>loại</a:t>
            </a:r>
            <a:r>
              <a:rPr lang="en-US" dirty="0"/>
              <a:t>: </a:t>
            </a:r>
          </a:p>
          <a:p>
            <a:pPr lvl="1"/>
            <a:r>
              <a:rPr lang="en-US" dirty="0" err="1"/>
              <a:t>Cấp</a:t>
            </a:r>
            <a:r>
              <a:rPr lang="en-US" dirty="0"/>
              <a:t>- AHTR(&lt;24h), </a:t>
            </a:r>
            <a:r>
              <a:rPr lang="en-US" dirty="0" err="1"/>
              <a:t>muộn</a:t>
            </a:r>
            <a:r>
              <a:rPr lang="en-US" dirty="0"/>
              <a:t> -DHTR(&gt;24h)</a:t>
            </a:r>
          </a:p>
          <a:p>
            <a:pPr lvl="1"/>
            <a:r>
              <a:rPr lang="en-US" dirty="0" err="1"/>
              <a:t>Nội</a:t>
            </a:r>
            <a:r>
              <a:rPr lang="en-US" dirty="0"/>
              <a:t> </a:t>
            </a:r>
            <a:r>
              <a:rPr lang="en-US" dirty="0" err="1"/>
              <a:t>mạch</a:t>
            </a:r>
            <a:r>
              <a:rPr lang="en-US" dirty="0"/>
              <a:t> (AHTR- IgM </a:t>
            </a:r>
            <a:r>
              <a:rPr lang="en-US" dirty="0" err="1"/>
              <a:t>và</a:t>
            </a:r>
            <a:r>
              <a:rPr lang="en-US" dirty="0"/>
              <a:t> IgG)- </a:t>
            </a:r>
            <a:r>
              <a:rPr lang="en-US" dirty="0" err="1"/>
              <a:t>ngoại</a:t>
            </a:r>
            <a:r>
              <a:rPr lang="en-US" dirty="0"/>
              <a:t> </a:t>
            </a:r>
            <a:r>
              <a:rPr lang="en-US" dirty="0" err="1"/>
              <a:t>mạch</a:t>
            </a:r>
            <a:r>
              <a:rPr lang="en-US" dirty="0"/>
              <a:t> (DHTR-IgG)</a:t>
            </a:r>
          </a:p>
          <a:p>
            <a:r>
              <a:rPr lang="en-US" dirty="0" err="1"/>
              <a:t>Chế</a:t>
            </a:r>
            <a:r>
              <a:rPr lang="en-US" dirty="0"/>
              <a:t> </a:t>
            </a:r>
            <a:r>
              <a:rPr lang="en-US" dirty="0" err="1"/>
              <a:t>phẩm</a:t>
            </a:r>
            <a:r>
              <a:rPr lang="en-US" dirty="0"/>
              <a:t>: </a:t>
            </a:r>
            <a:r>
              <a:rPr lang="en-US" dirty="0" err="1"/>
              <a:t>hồng</a:t>
            </a:r>
            <a:r>
              <a:rPr lang="en-US" dirty="0"/>
              <a:t> </a:t>
            </a:r>
            <a:r>
              <a:rPr lang="en-US" dirty="0" err="1"/>
              <a:t>cầu</a:t>
            </a:r>
            <a:r>
              <a:rPr lang="en-US" dirty="0"/>
              <a:t>, </a:t>
            </a:r>
            <a:r>
              <a:rPr lang="en-US" dirty="0" err="1"/>
              <a:t>hoặc</a:t>
            </a:r>
            <a:r>
              <a:rPr lang="en-US" dirty="0"/>
              <a:t> </a:t>
            </a:r>
            <a:r>
              <a:rPr lang="en-US" dirty="0" err="1"/>
              <a:t>huyết</a:t>
            </a:r>
            <a:r>
              <a:rPr lang="en-US" dirty="0"/>
              <a:t> t</a:t>
            </a:r>
            <a:r>
              <a:rPr lang="vi-VN" dirty="0"/>
              <a:t>ư</a:t>
            </a:r>
            <a:r>
              <a:rPr lang="en-US" dirty="0" err="1"/>
              <a:t>ơng</a:t>
            </a:r>
            <a:r>
              <a:rPr lang="en-US" dirty="0"/>
              <a:t> t</a:t>
            </a:r>
            <a:r>
              <a:rPr lang="vi-VN" dirty="0"/>
              <a:t>ư</a:t>
            </a:r>
            <a:r>
              <a:rPr lang="en-US" dirty="0" err="1"/>
              <a:t>ơi</a:t>
            </a:r>
            <a:r>
              <a:rPr lang="en-US" dirty="0"/>
              <a:t> </a:t>
            </a:r>
            <a:r>
              <a:rPr lang="en-US" dirty="0" err="1"/>
              <a:t>đông</a:t>
            </a:r>
            <a:r>
              <a:rPr lang="en-US" dirty="0"/>
              <a:t> </a:t>
            </a:r>
            <a:r>
              <a:rPr lang="en-US" dirty="0" err="1"/>
              <a:t>lạnh</a:t>
            </a:r>
            <a:r>
              <a:rPr lang="en-US" dirty="0"/>
              <a:t>, </a:t>
            </a:r>
            <a:r>
              <a:rPr lang="en-US" dirty="0" err="1"/>
              <a:t>tiểu</a:t>
            </a:r>
            <a:r>
              <a:rPr lang="en-US" dirty="0"/>
              <a:t> </a:t>
            </a:r>
            <a:r>
              <a:rPr lang="en-US" dirty="0" err="1"/>
              <a:t>cầu</a:t>
            </a:r>
            <a:r>
              <a:rPr lang="en-US" dirty="0"/>
              <a:t>. </a:t>
            </a:r>
          </a:p>
          <a:p>
            <a:endParaRPr lang="en-US" dirty="0"/>
          </a:p>
        </p:txBody>
      </p:sp>
    </p:spTree>
    <p:extLst>
      <p:ext uri="{BB962C8B-B14F-4D97-AF65-F5344CB8AC3E}">
        <p14:creationId xmlns:p14="http://schemas.microsoft.com/office/powerpoint/2010/main" val="833921549"/>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288</TotalTime>
  <Words>5210</Words>
  <Application>Microsoft Office PowerPoint</Application>
  <PresentationFormat>Widescreen</PresentationFormat>
  <Paragraphs>467</Paragraphs>
  <Slides>86</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86</vt:i4>
      </vt:variant>
    </vt:vector>
  </HeadingPairs>
  <TitlesOfParts>
    <vt:vector size="93" baseType="lpstr">
      <vt:lpstr>Arial</vt:lpstr>
      <vt:lpstr>Calibri</vt:lpstr>
      <vt:lpstr>Courier New</vt:lpstr>
      <vt:lpstr>Times New Roman</vt:lpstr>
      <vt:lpstr>Tw Cen MT</vt:lpstr>
      <vt:lpstr>Wingdings</vt:lpstr>
      <vt:lpstr>Droplet</vt:lpstr>
      <vt:lpstr>Tai biến trong truyền máu</vt:lpstr>
      <vt:lpstr>Biến chứng truyền máu</vt:lpstr>
      <vt:lpstr>Biến chứng truyền máu</vt:lpstr>
      <vt:lpstr>Phản ứng truyền máu CẤP</vt:lpstr>
      <vt:lpstr>PowerPoint Presentation</vt:lpstr>
      <vt:lpstr>PowerPoint Presentation</vt:lpstr>
      <vt:lpstr>PowerPoint Presentation</vt:lpstr>
      <vt:lpstr>PowerPoint Presentation</vt:lpstr>
      <vt:lpstr>Hemolytic transfusion reactions</vt:lpstr>
      <vt:lpstr>Hemolytic transfusion reactions</vt:lpstr>
      <vt:lpstr> bệnh sinh</vt:lpstr>
      <vt:lpstr>Cơ chế bệnh sinh Delayed HTRs</vt:lpstr>
      <vt:lpstr>Hemolytic transfusion reactions bệnh sinh</vt:lpstr>
      <vt:lpstr>Hemolytic transfusion reactions lâm sàng</vt:lpstr>
      <vt:lpstr>Phân biệt</vt:lpstr>
      <vt:lpstr>Cận lâm sàng</vt:lpstr>
      <vt:lpstr>Hemolytic transfusion reactions</vt:lpstr>
      <vt:lpstr>Cận lâm sàng</vt:lpstr>
      <vt:lpstr>Guidelines for identifying and managing accordingly for acute transfusion reactions, adapted from who guidelines use of blood during surgery and anaesthesia</vt:lpstr>
      <vt:lpstr>PowerPoint Presentation</vt:lpstr>
      <vt:lpstr>Guidelines for identifying and managing accordingly for acute transfusion reactions, adapted from who guidelines use of blood during surgery and anaesthesia</vt:lpstr>
      <vt:lpstr>PowerPoint Presentation</vt:lpstr>
      <vt:lpstr>What is trail?</vt:lpstr>
      <vt:lpstr>Transfusion-related acute lung injury dịch tể</vt:lpstr>
      <vt:lpstr>Dịch tễ</vt:lpstr>
      <vt:lpstr>Transfusion-related acute lung injury- YTNC</vt:lpstr>
      <vt:lpstr>Cơ chế bệnh sinh</vt:lpstr>
      <vt:lpstr>Two-hit theory</vt:lpstr>
      <vt:lpstr>PowerPoint Presentation</vt:lpstr>
      <vt:lpstr>PowerPoint Presentation</vt:lpstr>
      <vt:lpstr>PowerPoint Presentation</vt:lpstr>
      <vt:lpstr>Threshold model</vt:lpstr>
      <vt:lpstr>Triệu chứng lâm sàng + CLS</vt:lpstr>
      <vt:lpstr>Cận lâm sàng</vt:lpstr>
      <vt:lpstr>TRALi AND TACO</vt:lpstr>
      <vt:lpstr>Trali and taco</vt:lpstr>
      <vt:lpstr>Canadian Consensus Conference Guideline  2004</vt:lpstr>
      <vt:lpstr>CCC guideline</vt:lpstr>
      <vt:lpstr>Điều trị</vt:lpstr>
      <vt:lpstr>PowerPoint Presentation</vt:lpstr>
      <vt:lpstr>Định nghĩa</vt:lpstr>
      <vt:lpstr>Yếu tố nguy cơ</vt:lpstr>
      <vt:lpstr>Cơ chế</vt:lpstr>
      <vt:lpstr>Cơ chế</vt:lpstr>
      <vt:lpstr>Lâm sàng</vt:lpstr>
      <vt:lpstr>International society of blood transfusion criteria for TACO 2011</vt:lpstr>
      <vt:lpstr>Cận lâm sàng</vt:lpstr>
      <vt:lpstr>Điều trị </vt:lpstr>
      <vt:lpstr>Phản ứng dị ứng</vt:lpstr>
      <vt:lpstr>Cơ chế</vt:lpstr>
      <vt:lpstr>Cơ chế</vt:lpstr>
      <vt:lpstr>Chẩn đoán và điều trị</vt:lpstr>
      <vt:lpstr>PowerPoint Presentation</vt:lpstr>
      <vt:lpstr>Phản vệ do truyền máu</vt:lpstr>
      <vt:lpstr>PowerPoint Presentation</vt:lpstr>
      <vt:lpstr>Cơ chế phản vệ</vt:lpstr>
      <vt:lpstr>Phản ứng dạng phản vệ</vt:lpstr>
      <vt:lpstr>Cơ chế khác </vt:lpstr>
      <vt:lpstr>lâm sàng</vt:lpstr>
      <vt:lpstr>Điều trị</vt:lpstr>
      <vt:lpstr>Transfusion-transmitted bacterial infection (TTBI) định nghĩa</vt:lpstr>
      <vt:lpstr>PowerPoint Presentation</vt:lpstr>
      <vt:lpstr>Nhiễm  khuẩn quan truyền máu</vt:lpstr>
      <vt:lpstr>Lâm sàng</vt:lpstr>
      <vt:lpstr>Xử trí</vt:lpstr>
      <vt:lpstr>PowerPoint Presentation</vt:lpstr>
      <vt:lpstr>FEBRILE NONHEMOLYTIC REACTIONS ( FNHTR )</vt:lpstr>
      <vt:lpstr>Định nghĩa </vt:lpstr>
      <vt:lpstr>Định nghĩa</vt:lpstr>
      <vt:lpstr>Căn nguyên</vt:lpstr>
      <vt:lpstr>Bệnh sinh classical</vt:lpstr>
      <vt:lpstr>Bệnh sinh non-classical</vt:lpstr>
      <vt:lpstr>PowerPoint Presentation</vt:lpstr>
      <vt:lpstr>PowerPoint Presentation</vt:lpstr>
      <vt:lpstr>Chẩn đoán </vt:lpstr>
      <vt:lpstr>Điều trị</vt:lpstr>
      <vt:lpstr>Ngộ độc citrate</vt:lpstr>
      <vt:lpstr>Hạ thân nhiệt</vt:lpstr>
      <vt:lpstr>PowerPoint Presentation</vt:lpstr>
      <vt:lpstr>TA-GVHD</vt:lpstr>
      <vt:lpstr>Cơ chế bệnh sinh</vt:lpstr>
      <vt:lpstr>Cơ chế bệnh sinh</vt:lpstr>
      <vt:lpstr>PowerPoint Presentation</vt:lpstr>
      <vt:lpstr>Chẩn đoán</vt:lpstr>
      <vt:lpstr>Điều trị và phòng ngừa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Tai biến trong truyền máu</dc:title>
  <dc:creator>cao thi loc</dc:creator>
  <cp:lastModifiedBy>cao thi loc</cp:lastModifiedBy>
  <cp:revision>19</cp:revision>
  <dcterms:created xsi:type="dcterms:W3CDTF">2019-05-09T08:40:46Z</dcterms:created>
  <dcterms:modified xsi:type="dcterms:W3CDTF">2019-05-15T22:08:07Z</dcterms:modified>
</cp:coreProperties>
</file>